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37"/>
  </p:notesMasterIdLst>
  <p:sldIdLst>
    <p:sldId id="256" r:id="rId2"/>
    <p:sldId id="418" r:id="rId3"/>
    <p:sldId id="419" r:id="rId4"/>
    <p:sldId id="420" r:id="rId5"/>
    <p:sldId id="421" r:id="rId6"/>
    <p:sldId id="422" r:id="rId7"/>
    <p:sldId id="423" r:id="rId8"/>
    <p:sldId id="424" r:id="rId9"/>
    <p:sldId id="425" r:id="rId10"/>
    <p:sldId id="416" r:id="rId11"/>
    <p:sldId id="417" r:id="rId12"/>
    <p:sldId id="365" r:id="rId13"/>
    <p:sldId id="366" r:id="rId14"/>
    <p:sldId id="382" r:id="rId15"/>
    <p:sldId id="369" r:id="rId16"/>
    <p:sldId id="353" r:id="rId17"/>
    <p:sldId id="373" r:id="rId18"/>
    <p:sldId id="383" r:id="rId19"/>
    <p:sldId id="384" r:id="rId20"/>
    <p:sldId id="385" r:id="rId21"/>
    <p:sldId id="400" r:id="rId22"/>
    <p:sldId id="368" r:id="rId23"/>
    <p:sldId id="394" r:id="rId24"/>
    <p:sldId id="386" r:id="rId25"/>
    <p:sldId id="387" r:id="rId26"/>
    <p:sldId id="395" r:id="rId27"/>
    <p:sldId id="396" r:id="rId28"/>
    <p:sldId id="397" r:id="rId29"/>
    <p:sldId id="398" r:id="rId30"/>
    <p:sldId id="399" r:id="rId31"/>
    <p:sldId id="389" r:id="rId32"/>
    <p:sldId id="401" r:id="rId33"/>
    <p:sldId id="403" r:id="rId34"/>
    <p:sldId id="404" r:id="rId35"/>
    <p:sldId id="380" r:id="rId36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14AC"/>
    <a:srgbClr val="BB4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il Yok, Kılavuz Yok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7CE84F3-28C3-443E-9E96-99CF82512B78}" styleName="Koyu Stil 1 - Vurgu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Orta Stil 3 - Vurgu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Açık Stil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Açık Stil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7" autoAdjust="0"/>
    <p:restoredTop sz="83450" autoAdjust="0"/>
  </p:normalViewPr>
  <p:slideViewPr>
    <p:cSldViewPr>
      <p:cViewPr varScale="1">
        <p:scale>
          <a:sx n="73" d="100"/>
          <a:sy n="73" d="100"/>
        </p:scale>
        <p:origin x="173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6A243C-B592-4CD1-8DBD-4E4BD4E41996}" type="doc">
      <dgm:prSet loTypeId="urn:microsoft.com/office/officeart/2005/8/layout/process2" loCatId="process" qsTypeId="urn:microsoft.com/office/officeart/2005/8/quickstyle/3d2#1" qsCatId="3D" csTypeId="urn:microsoft.com/office/officeart/2005/8/colors/accent0_1" csCatId="mainScheme" phldr="1"/>
      <dgm:spPr/>
    </dgm:pt>
    <dgm:pt modelId="{C1118B79-D1D1-4088-A39B-59EEE33D0A3D}">
      <dgm:prSet phldrT="[Metin]" custT="1"/>
      <dgm:spPr/>
      <dgm:t>
        <a:bodyPr/>
        <a:lstStyle/>
        <a:p>
          <a:r>
            <a:rPr lang="tr-TR" sz="1400" b="1" dirty="0" err="1" smtClean="0"/>
            <a:t>Biological</a:t>
          </a:r>
          <a:r>
            <a:rPr lang="tr-TR" sz="1400" b="1" dirty="0" smtClean="0"/>
            <a:t> </a:t>
          </a:r>
          <a:r>
            <a:rPr lang="tr-TR" sz="1400" b="1" dirty="0" err="1" smtClean="0"/>
            <a:t>question</a:t>
          </a:r>
          <a:endParaRPr lang="tr-TR" sz="1400" b="1" dirty="0"/>
        </a:p>
      </dgm:t>
    </dgm:pt>
    <dgm:pt modelId="{839B9C1B-4CD5-458E-B065-C5226ADA35CA}" type="parTrans" cxnId="{DF2CAAFA-EBBB-4644-A6F4-504E5F3F3F3E}">
      <dgm:prSet/>
      <dgm:spPr/>
      <dgm:t>
        <a:bodyPr/>
        <a:lstStyle/>
        <a:p>
          <a:endParaRPr lang="tr-TR" sz="1400" b="1"/>
        </a:p>
      </dgm:t>
    </dgm:pt>
    <dgm:pt modelId="{A1AD84A2-E6D2-406A-96C8-097DC0C23AE1}" type="sibTrans" cxnId="{DF2CAAFA-EBBB-4644-A6F4-504E5F3F3F3E}">
      <dgm:prSet custT="1"/>
      <dgm:spPr/>
      <dgm:t>
        <a:bodyPr/>
        <a:lstStyle/>
        <a:p>
          <a:endParaRPr lang="tr-TR" sz="1400" b="1"/>
        </a:p>
      </dgm:t>
    </dgm:pt>
    <dgm:pt modelId="{F46387A4-636D-4B85-95DA-6B200AF8F22B}">
      <dgm:prSet phldrT="[Metin]" custT="1"/>
      <dgm:spPr/>
      <dgm:t>
        <a:bodyPr/>
        <a:lstStyle/>
        <a:p>
          <a:r>
            <a:rPr lang="tr-TR" sz="1400" b="1" dirty="0" err="1" smtClean="0"/>
            <a:t>Experimental</a:t>
          </a:r>
          <a:r>
            <a:rPr lang="tr-TR" sz="1400" b="1" dirty="0" smtClean="0"/>
            <a:t> </a:t>
          </a:r>
          <a:r>
            <a:rPr lang="tr-TR" sz="1400" b="1" dirty="0" err="1" smtClean="0"/>
            <a:t>design</a:t>
          </a:r>
          <a:endParaRPr lang="tr-TR" sz="1400" b="1" dirty="0"/>
        </a:p>
      </dgm:t>
    </dgm:pt>
    <dgm:pt modelId="{DF2F4FC4-03C9-4F32-AB17-E8DCEC718C42}" type="parTrans" cxnId="{74C80FB3-AA80-4847-9491-798C76D17531}">
      <dgm:prSet/>
      <dgm:spPr/>
      <dgm:t>
        <a:bodyPr/>
        <a:lstStyle/>
        <a:p>
          <a:endParaRPr lang="tr-TR" sz="1400" b="1"/>
        </a:p>
      </dgm:t>
    </dgm:pt>
    <dgm:pt modelId="{C7928794-902C-4BAE-AEEA-95AF0BF3C82C}" type="sibTrans" cxnId="{74C80FB3-AA80-4847-9491-798C76D17531}">
      <dgm:prSet custT="1"/>
      <dgm:spPr/>
      <dgm:t>
        <a:bodyPr/>
        <a:lstStyle/>
        <a:p>
          <a:endParaRPr lang="tr-TR" sz="1400" b="1"/>
        </a:p>
      </dgm:t>
    </dgm:pt>
    <dgm:pt modelId="{D7D0B1EF-8C21-40A9-88C9-49925EF24FBF}">
      <dgm:prSet phldrT="[Metin]" custT="1"/>
      <dgm:spPr/>
      <dgm:t>
        <a:bodyPr/>
        <a:lstStyle/>
        <a:p>
          <a:r>
            <a:rPr lang="tr-TR" sz="1400" b="1" dirty="0" smtClean="0"/>
            <a:t>RNA </a:t>
          </a:r>
          <a:r>
            <a:rPr lang="tr-TR" sz="1400" b="1" dirty="0" err="1" smtClean="0"/>
            <a:t>isolation</a:t>
          </a:r>
          <a:endParaRPr lang="tr-TR" sz="1400" b="1" dirty="0"/>
        </a:p>
      </dgm:t>
    </dgm:pt>
    <dgm:pt modelId="{E278B6BF-9A96-40D3-9E15-838C8A0F00E9}" type="parTrans" cxnId="{187E328A-2E24-4E31-B81E-C05DECAC4074}">
      <dgm:prSet/>
      <dgm:spPr/>
      <dgm:t>
        <a:bodyPr/>
        <a:lstStyle/>
        <a:p>
          <a:endParaRPr lang="tr-TR" sz="1400" b="1"/>
        </a:p>
      </dgm:t>
    </dgm:pt>
    <dgm:pt modelId="{259E3394-6F70-4AF0-A84B-DB9406CA050A}" type="sibTrans" cxnId="{187E328A-2E24-4E31-B81E-C05DECAC4074}">
      <dgm:prSet custT="1"/>
      <dgm:spPr/>
      <dgm:t>
        <a:bodyPr/>
        <a:lstStyle/>
        <a:p>
          <a:endParaRPr lang="tr-TR" sz="1400" b="1"/>
        </a:p>
      </dgm:t>
    </dgm:pt>
    <dgm:pt modelId="{E310BEE1-0C09-44F3-8275-1CA1929BA855}">
      <dgm:prSet custT="1"/>
      <dgm:spPr/>
      <dgm:t>
        <a:bodyPr/>
        <a:lstStyle/>
        <a:p>
          <a:r>
            <a:rPr lang="tr-TR" sz="1400" b="1" dirty="0" err="1" smtClean="0"/>
            <a:t>Library</a:t>
          </a:r>
          <a:r>
            <a:rPr lang="tr-TR" sz="1400" b="1" dirty="0" smtClean="0"/>
            <a:t> </a:t>
          </a:r>
          <a:r>
            <a:rPr lang="tr-TR" sz="1400" b="1" dirty="0" err="1" smtClean="0"/>
            <a:t>construction</a:t>
          </a:r>
          <a:endParaRPr lang="tr-TR" sz="1400" b="1" dirty="0"/>
        </a:p>
      </dgm:t>
    </dgm:pt>
    <dgm:pt modelId="{ADC8BB22-EA97-4709-9BE8-B790DD9B4326}" type="parTrans" cxnId="{E1740082-6E9E-436C-A03F-CD0074E83274}">
      <dgm:prSet/>
      <dgm:spPr/>
      <dgm:t>
        <a:bodyPr/>
        <a:lstStyle/>
        <a:p>
          <a:endParaRPr lang="tr-TR" sz="1400" b="1"/>
        </a:p>
      </dgm:t>
    </dgm:pt>
    <dgm:pt modelId="{D5B2A5D1-894A-4074-AE7C-3CAB7473E354}" type="sibTrans" cxnId="{E1740082-6E9E-436C-A03F-CD0074E83274}">
      <dgm:prSet custT="1"/>
      <dgm:spPr/>
      <dgm:t>
        <a:bodyPr/>
        <a:lstStyle/>
        <a:p>
          <a:endParaRPr lang="tr-TR" sz="1400" b="1"/>
        </a:p>
      </dgm:t>
    </dgm:pt>
    <dgm:pt modelId="{8E6F98C9-92C7-467F-BC00-8A991400AED4}">
      <dgm:prSet custT="1"/>
      <dgm:spPr/>
      <dgm:t>
        <a:bodyPr/>
        <a:lstStyle/>
        <a:p>
          <a:r>
            <a:rPr lang="tr-TR" sz="1400" b="1" dirty="0" err="1" smtClean="0"/>
            <a:t>Sequencing</a:t>
          </a:r>
          <a:endParaRPr lang="tr-TR" sz="1400" b="1" dirty="0"/>
        </a:p>
      </dgm:t>
    </dgm:pt>
    <dgm:pt modelId="{4E2A0473-D6C8-4AB1-B74D-66A69CAAD2DE}" type="parTrans" cxnId="{015AC0DA-B157-4D9A-91BF-9ADCC034656C}">
      <dgm:prSet/>
      <dgm:spPr/>
      <dgm:t>
        <a:bodyPr/>
        <a:lstStyle/>
        <a:p>
          <a:endParaRPr lang="tr-TR" sz="1400" b="1"/>
        </a:p>
      </dgm:t>
    </dgm:pt>
    <dgm:pt modelId="{CFB6A149-F08E-4BB5-83C0-2E24904094E6}" type="sibTrans" cxnId="{015AC0DA-B157-4D9A-91BF-9ADCC034656C}">
      <dgm:prSet custT="1"/>
      <dgm:spPr/>
      <dgm:t>
        <a:bodyPr/>
        <a:lstStyle/>
        <a:p>
          <a:endParaRPr lang="tr-TR" sz="1400" b="1"/>
        </a:p>
      </dgm:t>
    </dgm:pt>
    <dgm:pt modelId="{C58F68F7-417C-4CDC-A47B-6EEB6DDEDE76}">
      <dgm:prSet custT="1"/>
      <dgm:spPr/>
      <dgm:t>
        <a:bodyPr/>
        <a:lstStyle/>
        <a:p>
          <a:r>
            <a:rPr lang="tr-TR" sz="1400" b="1" dirty="0" smtClean="0"/>
            <a:t>QA </a:t>
          </a:r>
          <a:r>
            <a:rPr lang="tr-TR" sz="1400" b="1" dirty="0" err="1" smtClean="0"/>
            <a:t>and</a:t>
          </a:r>
          <a:r>
            <a:rPr lang="tr-TR" sz="1400" b="1" dirty="0" smtClean="0"/>
            <a:t> </a:t>
          </a:r>
          <a:r>
            <a:rPr lang="tr-TR" sz="1400" b="1" dirty="0" err="1" smtClean="0"/>
            <a:t>filtering</a:t>
          </a:r>
          <a:endParaRPr lang="tr-TR" sz="1400" b="1" dirty="0"/>
        </a:p>
      </dgm:t>
    </dgm:pt>
    <dgm:pt modelId="{8F256DB7-FAD0-4149-B7D5-2102EBB1CAA4}" type="parTrans" cxnId="{E533A062-8845-481F-BA65-DB3B71A29C43}">
      <dgm:prSet/>
      <dgm:spPr/>
      <dgm:t>
        <a:bodyPr/>
        <a:lstStyle/>
        <a:p>
          <a:endParaRPr lang="tr-TR" sz="1400" b="1"/>
        </a:p>
      </dgm:t>
    </dgm:pt>
    <dgm:pt modelId="{A3538664-6213-4929-8323-50E2DC150ECD}" type="sibTrans" cxnId="{E533A062-8845-481F-BA65-DB3B71A29C43}">
      <dgm:prSet custT="1"/>
      <dgm:spPr/>
      <dgm:t>
        <a:bodyPr/>
        <a:lstStyle/>
        <a:p>
          <a:endParaRPr lang="tr-TR" sz="1400" b="1"/>
        </a:p>
      </dgm:t>
    </dgm:pt>
    <dgm:pt modelId="{3B0D9DFB-60EA-4E0E-9649-E845C345F63E}">
      <dgm:prSet custT="1"/>
      <dgm:spPr/>
      <dgm:t>
        <a:bodyPr/>
        <a:lstStyle/>
        <a:p>
          <a:r>
            <a:rPr lang="tr-TR" sz="1400" b="1" dirty="0" err="1" smtClean="0"/>
            <a:t>Alignment</a:t>
          </a:r>
          <a:endParaRPr lang="tr-TR" sz="1400" b="1" dirty="0"/>
        </a:p>
      </dgm:t>
    </dgm:pt>
    <dgm:pt modelId="{3CCB5EB1-D0BF-4490-BD64-12EEA2CC3454}" type="parTrans" cxnId="{BCEF0CA6-9CCD-4CA3-B33D-F95D27C541EB}">
      <dgm:prSet/>
      <dgm:spPr/>
      <dgm:t>
        <a:bodyPr/>
        <a:lstStyle/>
        <a:p>
          <a:endParaRPr lang="tr-TR" sz="1400" b="1"/>
        </a:p>
      </dgm:t>
    </dgm:pt>
    <dgm:pt modelId="{7FBA3F92-4B0B-4050-8C87-47408FB027F9}" type="sibTrans" cxnId="{BCEF0CA6-9CCD-4CA3-B33D-F95D27C541EB}">
      <dgm:prSet custT="1"/>
      <dgm:spPr/>
      <dgm:t>
        <a:bodyPr/>
        <a:lstStyle/>
        <a:p>
          <a:endParaRPr lang="tr-TR" sz="1400" b="1"/>
        </a:p>
      </dgm:t>
    </dgm:pt>
    <dgm:pt modelId="{AF49384D-5E64-4D07-B8C4-ED6A805DF42C}">
      <dgm:prSet custT="1"/>
      <dgm:spPr/>
      <dgm:t>
        <a:bodyPr/>
        <a:lstStyle/>
        <a:p>
          <a:r>
            <a:rPr lang="tr-TR" sz="1400" b="1" dirty="0" err="1" smtClean="0"/>
            <a:t>Feature</a:t>
          </a:r>
          <a:r>
            <a:rPr lang="tr-TR" sz="1400" b="1" dirty="0" smtClean="0"/>
            <a:t> </a:t>
          </a:r>
          <a:r>
            <a:rPr lang="tr-TR" sz="1400" b="1" dirty="0" err="1" smtClean="0"/>
            <a:t>counting</a:t>
          </a:r>
          <a:endParaRPr lang="tr-TR" sz="1400" b="1" dirty="0"/>
        </a:p>
      </dgm:t>
    </dgm:pt>
    <dgm:pt modelId="{8D079C0B-1AF0-40F6-AF95-335912A8126A}" type="parTrans" cxnId="{42B49AF7-0ADF-4BD0-9F73-05A6ADAD625D}">
      <dgm:prSet/>
      <dgm:spPr/>
      <dgm:t>
        <a:bodyPr/>
        <a:lstStyle/>
        <a:p>
          <a:endParaRPr lang="tr-TR" sz="1400" b="1"/>
        </a:p>
      </dgm:t>
    </dgm:pt>
    <dgm:pt modelId="{6877522B-6A99-4FE0-B6FE-F19DE1BA1960}" type="sibTrans" cxnId="{42B49AF7-0ADF-4BD0-9F73-05A6ADAD625D}">
      <dgm:prSet custT="1"/>
      <dgm:spPr/>
      <dgm:t>
        <a:bodyPr/>
        <a:lstStyle/>
        <a:p>
          <a:endParaRPr lang="tr-TR" sz="1400" b="1"/>
        </a:p>
      </dgm:t>
    </dgm:pt>
    <dgm:pt modelId="{C77F1AFC-9C26-4A53-B195-1A6AC69134E0}">
      <dgm:prSet custT="1"/>
      <dgm:spPr/>
      <dgm:t>
        <a:bodyPr/>
        <a:lstStyle/>
        <a:p>
          <a:r>
            <a:rPr lang="tr-TR" sz="1400" b="1" dirty="0" err="1" smtClean="0"/>
            <a:t>Normalization</a:t>
          </a:r>
          <a:r>
            <a:rPr lang="tr-TR" sz="1400" b="1" dirty="0" smtClean="0"/>
            <a:t> </a:t>
          </a:r>
          <a:r>
            <a:rPr lang="tr-TR" sz="1400" b="1" dirty="0" err="1" smtClean="0"/>
            <a:t>and</a:t>
          </a:r>
          <a:r>
            <a:rPr lang="tr-TR" sz="1400" b="1" dirty="0" smtClean="0"/>
            <a:t> </a:t>
          </a:r>
          <a:r>
            <a:rPr lang="tr-TR" sz="1400" b="1" dirty="0" err="1" smtClean="0"/>
            <a:t>transformation</a:t>
          </a:r>
          <a:endParaRPr lang="tr-TR" sz="1400" b="1" dirty="0"/>
        </a:p>
      </dgm:t>
    </dgm:pt>
    <dgm:pt modelId="{266E5AEB-BBD7-4FD6-A501-75E196931F8B}" type="parTrans" cxnId="{BE319A51-4372-4926-9D8F-4BA709C08AFB}">
      <dgm:prSet/>
      <dgm:spPr/>
      <dgm:t>
        <a:bodyPr/>
        <a:lstStyle/>
        <a:p>
          <a:endParaRPr lang="tr-TR" sz="1400" b="1"/>
        </a:p>
      </dgm:t>
    </dgm:pt>
    <dgm:pt modelId="{C88D0A23-0B09-420C-A906-07C8E8E720E5}" type="sibTrans" cxnId="{BE319A51-4372-4926-9D8F-4BA709C08AFB}">
      <dgm:prSet/>
      <dgm:spPr/>
      <dgm:t>
        <a:bodyPr/>
        <a:lstStyle/>
        <a:p>
          <a:endParaRPr lang="tr-TR" sz="1400" b="1"/>
        </a:p>
      </dgm:t>
    </dgm:pt>
    <dgm:pt modelId="{4524563B-4B6C-4441-A69D-11670C5394BB}">
      <dgm:prSet custT="1"/>
      <dgm:spPr/>
      <dgm:t>
        <a:bodyPr/>
        <a:lstStyle/>
        <a:p>
          <a:r>
            <a:rPr lang="tr-TR" sz="1200" b="1" dirty="0" err="1" smtClean="0"/>
            <a:t>Differential</a:t>
          </a:r>
          <a:r>
            <a:rPr lang="tr-TR" sz="1200" b="1" dirty="0" smtClean="0"/>
            <a:t> </a:t>
          </a:r>
          <a:r>
            <a:rPr lang="tr-TR" sz="1200" b="1" dirty="0" err="1" smtClean="0"/>
            <a:t>expression</a:t>
          </a:r>
          <a:endParaRPr lang="tr-TR" sz="1200" b="1" dirty="0"/>
        </a:p>
      </dgm:t>
    </dgm:pt>
    <dgm:pt modelId="{DFB3310F-78B5-45D9-830D-AE9630B12E76}" type="parTrans" cxnId="{F09E1BEA-34B2-4E71-A472-08B9F9012974}">
      <dgm:prSet/>
      <dgm:spPr/>
      <dgm:t>
        <a:bodyPr/>
        <a:lstStyle/>
        <a:p>
          <a:endParaRPr lang="tr-TR"/>
        </a:p>
      </dgm:t>
    </dgm:pt>
    <dgm:pt modelId="{0476AE0D-62CB-4386-9AB7-0931516823A0}" type="sibTrans" cxnId="{F09E1BEA-34B2-4E71-A472-08B9F9012974}">
      <dgm:prSet/>
      <dgm:spPr/>
      <dgm:t>
        <a:bodyPr/>
        <a:lstStyle/>
        <a:p>
          <a:endParaRPr lang="tr-TR"/>
        </a:p>
      </dgm:t>
    </dgm:pt>
    <dgm:pt modelId="{EF129666-51E0-4C16-B1BF-CFE493BD8B29}">
      <dgm:prSet/>
      <dgm:spPr/>
      <dgm:t>
        <a:bodyPr/>
        <a:lstStyle/>
        <a:p>
          <a:r>
            <a:rPr lang="tr-TR" b="1" dirty="0" smtClean="0"/>
            <a:t>GO &amp; </a:t>
          </a:r>
          <a:r>
            <a:rPr lang="tr-TR" b="1" dirty="0" err="1" smtClean="0"/>
            <a:t>pathway</a:t>
          </a:r>
          <a:r>
            <a:rPr lang="tr-TR" b="1" dirty="0" smtClean="0"/>
            <a:t> </a:t>
          </a:r>
          <a:r>
            <a:rPr lang="tr-TR" b="1" dirty="0" err="1" smtClean="0"/>
            <a:t>analysis</a:t>
          </a:r>
          <a:endParaRPr lang="tr-TR" b="1" dirty="0"/>
        </a:p>
      </dgm:t>
    </dgm:pt>
    <dgm:pt modelId="{34EADBC4-4D93-48E8-B9F2-A3C087D99B3B}" type="parTrans" cxnId="{B1F294A1-172B-48DE-BD07-9CABB95D0596}">
      <dgm:prSet/>
      <dgm:spPr/>
      <dgm:t>
        <a:bodyPr/>
        <a:lstStyle/>
        <a:p>
          <a:endParaRPr lang="tr-TR"/>
        </a:p>
      </dgm:t>
    </dgm:pt>
    <dgm:pt modelId="{B33722F4-70E9-4375-94D5-4D3585F997B2}" type="sibTrans" cxnId="{B1F294A1-172B-48DE-BD07-9CABB95D0596}">
      <dgm:prSet/>
      <dgm:spPr/>
      <dgm:t>
        <a:bodyPr/>
        <a:lstStyle/>
        <a:p>
          <a:endParaRPr lang="tr-TR"/>
        </a:p>
      </dgm:t>
    </dgm:pt>
    <dgm:pt modelId="{C10C5810-A5AD-45F8-BA5B-D146D028D56D}" type="pres">
      <dgm:prSet presAssocID="{BB6A243C-B592-4CD1-8DBD-4E4BD4E41996}" presName="linearFlow" presStyleCnt="0">
        <dgm:presLayoutVars>
          <dgm:resizeHandles val="exact"/>
        </dgm:presLayoutVars>
      </dgm:prSet>
      <dgm:spPr/>
    </dgm:pt>
    <dgm:pt modelId="{9CFB2E6B-66FB-40BC-8E41-670A62FF832F}" type="pres">
      <dgm:prSet presAssocID="{C1118B79-D1D1-4088-A39B-59EEE33D0A3D}" presName="node" presStyleLbl="node1" presStyleIdx="0" presStyleCnt="11" custScaleX="221337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4D0C748F-B1CB-4E9D-B5D1-8C004F988F2E}" type="pres">
      <dgm:prSet presAssocID="{A1AD84A2-E6D2-406A-96C8-097DC0C23AE1}" presName="sibTrans" presStyleLbl="sibTrans2D1" presStyleIdx="0" presStyleCnt="10"/>
      <dgm:spPr/>
      <dgm:t>
        <a:bodyPr/>
        <a:lstStyle/>
        <a:p>
          <a:endParaRPr lang="tr-TR"/>
        </a:p>
      </dgm:t>
    </dgm:pt>
    <dgm:pt modelId="{06B938C5-7378-4DE7-A14A-7CB4ECFFEFF2}" type="pres">
      <dgm:prSet presAssocID="{A1AD84A2-E6D2-406A-96C8-097DC0C23AE1}" presName="connectorText" presStyleLbl="sibTrans2D1" presStyleIdx="0" presStyleCnt="10"/>
      <dgm:spPr/>
      <dgm:t>
        <a:bodyPr/>
        <a:lstStyle/>
        <a:p>
          <a:endParaRPr lang="tr-TR"/>
        </a:p>
      </dgm:t>
    </dgm:pt>
    <dgm:pt modelId="{4DB6A044-0EB1-4808-AC3A-25DD13ADE548}" type="pres">
      <dgm:prSet presAssocID="{F46387A4-636D-4B85-95DA-6B200AF8F22B}" presName="node" presStyleLbl="node1" presStyleIdx="1" presStyleCnt="11" custScaleX="221337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C684E581-C406-451D-BE7F-37CE32D4B391}" type="pres">
      <dgm:prSet presAssocID="{C7928794-902C-4BAE-AEEA-95AF0BF3C82C}" presName="sibTrans" presStyleLbl="sibTrans2D1" presStyleIdx="1" presStyleCnt="10"/>
      <dgm:spPr/>
      <dgm:t>
        <a:bodyPr/>
        <a:lstStyle/>
        <a:p>
          <a:endParaRPr lang="tr-TR"/>
        </a:p>
      </dgm:t>
    </dgm:pt>
    <dgm:pt modelId="{2881A34F-719F-4ECA-96BC-F2A29214CCB2}" type="pres">
      <dgm:prSet presAssocID="{C7928794-902C-4BAE-AEEA-95AF0BF3C82C}" presName="connectorText" presStyleLbl="sibTrans2D1" presStyleIdx="1" presStyleCnt="10"/>
      <dgm:spPr/>
      <dgm:t>
        <a:bodyPr/>
        <a:lstStyle/>
        <a:p>
          <a:endParaRPr lang="tr-TR"/>
        </a:p>
      </dgm:t>
    </dgm:pt>
    <dgm:pt modelId="{3ECB685B-485D-45D6-9847-64CB1EF0F250}" type="pres">
      <dgm:prSet presAssocID="{D7D0B1EF-8C21-40A9-88C9-49925EF24FBF}" presName="node" presStyleLbl="node1" presStyleIdx="2" presStyleCnt="11" custScaleX="221337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41ADD2DE-7D7E-422A-AFA8-3C67145A9F4F}" type="pres">
      <dgm:prSet presAssocID="{259E3394-6F70-4AF0-A84B-DB9406CA050A}" presName="sibTrans" presStyleLbl="sibTrans2D1" presStyleIdx="2" presStyleCnt="10"/>
      <dgm:spPr/>
      <dgm:t>
        <a:bodyPr/>
        <a:lstStyle/>
        <a:p>
          <a:endParaRPr lang="tr-TR"/>
        </a:p>
      </dgm:t>
    </dgm:pt>
    <dgm:pt modelId="{99B92805-EA04-4F7F-ADA0-34FF751D2487}" type="pres">
      <dgm:prSet presAssocID="{259E3394-6F70-4AF0-A84B-DB9406CA050A}" presName="connectorText" presStyleLbl="sibTrans2D1" presStyleIdx="2" presStyleCnt="10"/>
      <dgm:spPr/>
      <dgm:t>
        <a:bodyPr/>
        <a:lstStyle/>
        <a:p>
          <a:endParaRPr lang="tr-TR"/>
        </a:p>
      </dgm:t>
    </dgm:pt>
    <dgm:pt modelId="{CB9FDF60-8160-4742-8AC9-87F977A33C03}" type="pres">
      <dgm:prSet presAssocID="{E310BEE1-0C09-44F3-8275-1CA1929BA855}" presName="node" presStyleLbl="node1" presStyleIdx="3" presStyleCnt="11" custScaleX="221337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F032E49A-A48B-40F6-8BA0-71F67F2CCCAF}" type="pres">
      <dgm:prSet presAssocID="{D5B2A5D1-894A-4074-AE7C-3CAB7473E354}" presName="sibTrans" presStyleLbl="sibTrans2D1" presStyleIdx="3" presStyleCnt="10"/>
      <dgm:spPr/>
      <dgm:t>
        <a:bodyPr/>
        <a:lstStyle/>
        <a:p>
          <a:endParaRPr lang="tr-TR"/>
        </a:p>
      </dgm:t>
    </dgm:pt>
    <dgm:pt modelId="{157EF8CC-DB47-403E-8FC1-240053327F04}" type="pres">
      <dgm:prSet presAssocID="{D5B2A5D1-894A-4074-AE7C-3CAB7473E354}" presName="connectorText" presStyleLbl="sibTrans2D1" presStyleIdx="3" presStyleCnt="10"/>
      <dgm:spPr/>
      <dgm:t>
        <a:bodyPr/>
        <a:lstStyle/>
        <a:p>
          <a:endParaRPr lang="tr-TR"/>
        </a:p>
      </dgm:t>
    </dgm:pt>
    <dgm:pt modelId="{A91D1668-6BE5-4C40-A6F7-3A8F6AFE6503}" type="pres">
      <dgm:prSet presAssocID="{8E6F98C9-92C7-467F-BC00-8A991400AED4}" presName="node" presStyleLbl="node1" presStyleIdx="4" presStyleCnt="11" custScaleX="221337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14F3233E-8FFE-4500-B3B4-8ECAD39C7180}" type="pres">
      <dgm:prSet presAssocID="{CFB6A149-F08E-4BB5-83C0-2E24904094E6}" presName="sibTrans" presStyleLbl="sibTrans2D1" presStyleIdx="4" presStyleCnt="10"/>
      <dgm:spPr/>
      <dgm:t>
        <a:bodyPr/>
        <a:lstStyle/>
        <a:p>
          <a:endParaRPr lang="tr-TR"/>
        </a:p>
      </dgm:t>
    </dgm:pt>
    <dgm:pt modelId="{76806258-57F8-40A9-8932-EFD603BCF1CB}" type="pres">
      <dgm:prSet presAssocID="{CFB6A149-F08E-4BB5-83C0-2E24904094E6}" presName="connectorText" presStyleLbl="sibTrans2D1" presStyleIdx="4" presStyleCnt="10"/>
      <dgm:spPr/>
      <dgm:t>
        <a:bodyPr/>
        <a:lstStyle/>
        <a:p>
          <a:endParaRPr lang="tr-TR"/>
        </a:p>
      </dgm:t>
    </dgm:pt>
    <dgm:pt modelId="{26FC4D12-CCBE-4ECE-A776-FE54B7C8733D}" type="pres">
      <dgm:prSet presAssocID="{C58F68F7-417C-4CDC-A47B-6EEB6DDEDE76}" presName="node" presStyleLbl="node1" presStyleIdx="5" presStyleCnt="11" custScaleX="221337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FC287C21-344B-4A7F-AEBA-4779C46BFF5A}" type="pres">
      <dgm:prSet presAssocID="{A3538664-6213-4929-8323-50E2DC150ECD}" presName="sibTrans" presStyleLbl="sibTrans2D1" presStyleIdx="5" presStyleCnt="10"/>
      <dgm:spPr/>
      <dgm:t>
        <a:bodyPr/>
        <a:lstStyle/>
        <a:p>
          <a:endParaRPr lang="tr-TR"/>
        </a:p>
      </dgm:t>
    </dgm:pt>
    <dgm:pt modelId="{EDB52F95-1EC9-452C-9DAB-63575E880715}" type="pres">
      <dgm:prSet presAssocID="{A3538664-6213-4929-8323-50E2DC150ECD}" presName="connectorText" presStyleLbl="sibTrans2D1" presStyleIdx="5" presStyleCnt="10"/>
      <dgm:spPr/>
      <dgm:t>
        <a:bodyPr/>
        <a:lstStyle/>
        <a:p>
          <a:endParaRPr lang="tr-TR"/>
        </a:p>
      </dgm:t>
    </dgm:pt>
    <dgm:pt modelId="{1FD4E33C-46E6-4B5D-BD4F-8EC09C80FB62}" type="pres">
      <dgm:prSet presAssocID="{3B0D9DFB-60EA-4E0E-9649-E845C345F63E}" presName="node" presStyleLbl="node1" presStyleIdx="6" presStyleCnt="11" custScaleX="221337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B0BAA1A0-B9EB-4E7C-BA04-EDA696876C2B}" type="pres">
      <dgm:prSet presAssocID="{7FBA3F92-4B0B-4050-8C87-47408FB027F9}" presName="sibTrans" presStyleLbl="sibTrans2D1" presStyleIdx="6" presStyleCnt="10"/>
      <dgm:spPr/>
      <dgm:t>
        <a:bodyPr/>
        <a:lstStyle/>
        <a:p>
          <a:endParaRPr lang="tr-TR"/>
        </a:p>
      </dgm:t>
    </dgm:pt>
    <dgm:pt modelId="{AB08D985-E3C9-4BC9-88B7-AD5895DC04F2}" type="pres">
      <dgm:prSet presAssocID="{7FBA3F92-4B0B-4050-8C87-47408FB027F9}" presName="connectorText" presStyleLbl="sibTrans2D1" presStyleIdx="6" presStyleCnt="10"/>
      <dgm:spPr/>
      <dgm:t>
        <a:bodyPr/>
        <a:lstStyle/>
        <a:p>
          <a:endParaRPr lang="tr-TR"/>
        </a:p>
      </dgm:t>
    </dgm:pt>
    <dgm:pt modelId="{83E107C3-E28F-49AA-8D62-A00E8E5AA1FC}" type="pres">
      <dgm:prSet presAssocID="{AF49384D-5E64-4D07-B8C4-ED6A805DF42C}" presName="node" presStyleLbl="node1" presStyleIdx="7" presStyleCnt="11" custScaleX="221337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12D1B7FB-B2E3-450D-B251-84BC32B5A438}" type="pres">
      <dgm:prSet presAssocID="{6877522B-6A99-4FE0-B6FE-F19DE1BA1960}" presName="sibTrans" presStyleLbl="sibTrans2D1" presStyleIdx="7" presStyleCnt="10"/>
      <dgm:spPr/>
      <dgm:t>
        <a:bodyPr/>
        <a:lstStyle/>
        <a:p>
          <a:endParaRPr lang="tr-TR"/>
        </a:p>
      </dgm:t>
    </dgm:pt>
    <dgm:pt modelId="{B201009A-F9A9-475E-9A51-6AD56549E2E6}" type="pres">
      <dgm:prSet presAssocID="{6877522B-6A99-4FE0-B6FE-F19DE1BA1960}" presName="connectorText" presStyleLbl="sibTrans2D1" presStyleIdx="7" presStyleCnt="10"/>
      <dgm:spPr/>
      <dgm:t>
        <a:bodyPr/>
        <a:lstStyle/>
        <a:p>
          <a:endParaRPr lang="tr-TR"/>
        </a:p>
      </dgm:t>
    </dgm:pt>
    <dgm:pt modelId="{66B36B42-28A0-4928-89B5-0E634C614DD8}" type="pres">
      <dgm:prSet presAssocID="{C77F1AFC-9C26-4A53-B195-1A6AC69134E0}" presName="node" presStyleLbl="node1" presStyleIdx="8" presStyleCnt="11" custScaleX="221337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1E4644A0-CA08-495A-B373-F375AE801C02}" type="pres">
      <dgm:prSet presAssocID="{C88D0A23-0B09-420C-A906-07C8E8E720E5}" presName="sibTrans" presStyleLbl="sibTrans2D1" presStyleIdx="8" presStyleCnt="10"/>
      <dgm:spPr/>
      <dgm:t>
        <a:bodyPr/>
        <a:lstStyle/>
        <a:p>
          <a:endParaRPr lang="tr-TR"/>
        </a:p>
      </dgm:t>
    </dgm:pt>
    <dgm:pt modelId="{85D77018-73C9-40E7-BC85-B71FC9F9D36B}" type="pres">
      <dgm:prSet presAssocID="{C88D0A23-0B09-420C-A906-07C8E8E720E5}" presName="connectorText" presStyleLbl="sibTrans2D1" presStyleIdx="8" presStyleCnt="10"/>
      <dgm:spPr/>
      <dgm:t>
        <a:bodyPr/>
        <a:lstStyle/>
        <a:p>
          <a:endParaRPr lang="tr-TR"/>
        </a:p>
      </dgm:t>
    </dgm:pt>
    <dgm:pt modelId="{053BE96F-E66A-4BCF-8B0B-5DF64F193779}" type="pres">
      <dgm:prSet presAssocID="{4524563B-4B6C-4441-A69D-11670C5394BB}" presName="node" presStyleLbl="node1" presStyleIdx="9" presStyleCnt="11" custScaleX="134101" custLinFactX="-48478" custLinFactNeighborX="-100000" custLinFactNeighborY="41460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7279B804-62C0-4391-AC48-45F0AA956D9D}" type="pres">
      <dgm:prSet presAssocID="{0476AE0D-62CB-4386-9AB7-0931516823A0}" presName="sibTrans" presStyleLbl="sibTrans2D1" presStyleIdx="9" presStyleCnt="10"/>
      <dgm:spPr/>
      <dgm:t>
        <a:bodyPr/>
        <a:lstStyle/>
        <a:p>
          <a:endParaRPr lang="tr-TR"/>
        </a:p>
      </dgm:t>
    </dgm:pt>
    <dgm:pt modelId="{913FFF5C-0F5F-4438-98E0-997875EB7E9E}" type="pres">
      <dgm:prSet presAssocID="{0476AE0D-62CB-4386-9AB7-0931516823A0}" presName="connectorText" presStyleLbl="sibTrans2D1" presStyleIdx="9" presStyleCnt="10"/>
      <dgm:spPr/>
      <dgm:t>
        <a:bodyPr/>
        <a:lstStyle/>
        <a:p>
          <a:endParaRPr lang="tr-TR"/>
        </a:p>
      </dgm:t>
    </dgm:pt>
    <dgm:pt modelId="{73C09E0E-C0A3-4C47-AE3C-2489FE914410}" type="pres">
      <dgm:prSet presAssocID="{EF129666-51E0-4C16-B1BF-CFE493BD8B29}" presName="node" presStyleLbl="node1" presStyleIdx="10" presStyleCnt="11" custScaleX="134101" custLinFactX="-48478" custLinFactNeighborX="-100000" custLinFactNeighborY="4491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187E328A-2E24-4E31-B81E-C05DECAC4074}" srcId="{BB6A243C-B592-4CD1-8DBD-4E4BD4E41996}" destId="{D7D0B1EF-8C21-40A9-88C9-49925EF24FBF}" srcOrd="2" destOrd="0" parTransId="{E278B6BF-9A96-40D3-9E15-838C8A0F00E9}" sibTransId="{259E3394-6F70-4AF0-A84B-DB9406CA050A}"/>
    <dgm:cxn modelId="{A6B2C0CB-6673-4A3F-B8EA-9E5969DBE8B9}" type="presOf" srcId="{C77F1AFC-9C26-4A53-B195-1A6AC69134E0}" destId="{66B36B42-28A0-4928-89B5-0E634C614DD8}" srcOrd="0" destOrd="0" presId="urn:microsoft.com/office/officeart/2005/8/layout/process2"/>
    <dgm:cxn modelId="{F90D7B04-848C-4D96-B9E9-226BE7F3EB70}" type="presOf" srcId="{D5B2A5D1-894A-4074-AE7C-3CAB7473E354}" destId="{F032E49A-A48B-40F6-8BA0-71F67F2CCCAF}" srcOrd="0" destOrd="0" presId="urn:microsoft.com/office/officeart/2005/8/layout/process2"/>
    <dgm:cxn modelId="{E1740082-6E9E-436C-A03F-CD0074E83274}" srcId="{BB6A243C-B592-4CD1-8DBD-4E4BD4E41996}" destId="{E310BEE1-0C09-44F3-8275-1CA1929BA855}" srcOrd="3" destOrd="0" parTransId="{ADC8BB22-EA97-4709-9BE8-B790DD9B4326}" sibTransId="{D5B2A5D1-894A-4074-AE7C-3CAB7473E354}"/>
    <dgm:cxn modelId="{BE319A51-4372-4926-9D8F-4BA709C08AFB}" srcId="{BB6A243C-B592-4CD1-8DBD-4E4BD4E41996}" destId="{C77F1AFC-9C26-4A53-B195-1A6AC69134E0}" srcOrd="8" destOrd="0" parTransId="{266E5AEB-BBD7-4FD6-A501-75E196931F8B}" sibTransId="{C88D0A23-0B09-420C-A906-07C8E8E720E5}"/>
    <dgm:cxn modelId="{DF2CAAFA-EBBB-4644-A6F4-504E5F3F3F3E}" srcId="{BB6A243C-B592-4CD1-8DBD-4E4BD4E41996}" destId="{C1118B79-D1D1-4088-A39B-59EEE33D0A3D}" srcOrd="0" destOrd="0" parTransId="{839B9C1B-4CD5-458E-B065-C5226ADA35CA}" sibTransId="{A1AD84A2-E6D2-406A-96C8-097DC0C23AE1}"/>
    <dgm:cxn modelId="{B43228E5-6112-46C0-8BE3-DD69A779FD7D}" type="presOf" srcId="{3B0D9DFB-60EA-4E0E-9649-E845C345F63E}" destId="{1FD4E33C-46E6-4B5D-BD4F-8EC09C80FB62}" srcOrd="0" destOrd="0" presId="urn:microsoft.com/office/officeart/2005/8/layout/process2"/>
    <dgm:cxn modelId="{ED3EB8FD-0193-4AF5-BBCC-8DCA2B8EC96F}" type="presOf" srcId="{CFB6A149-F08E-4BB5-83C0-2E24904094E6}" destId="{76806258-57F8-40A9-8932-EFD603BCF1CB}" srcOrd="1" destOrd="0" presId="urn:microsoft.com/office/officeart/2005/8/layout/process2"/>
    <dgm:cxn modelId="{34F848D9-3C78-49B7-B92E-7FC4EC32F211}" type="presOf" srcId="{6877522B-6A99-4FE0-B6FE-F19DE1BA1960}" destId="{12D1B7FB-B2E3-450D-B251-84BC32B5A438}" srcOrd="0" destOrd="0" presId="urn:microsoft.com/office/officeart/2005/8/layout/process2"/>
    <dgm:cxn modelId="{93E815BF-84B2-49F9-A020-5672D5466A5C}" type="presOf" srcId="{0476AE0D-62CB-4386-9AB7-0931516823A0}" destId="{7279B804-62C0-4391-AC48-45F0AA956D9D}" srcOrd="0" destOrd="0" presId="urn:microsoft.com/office/officeart/2005/8/layout/process2"/>
    <dgm:cxn modelId="{32801BC7-3588-4F1D-AE8E-D78AED9587D7}" type="presOf" srcId="{A3538664-6213-4929-8323-50E2DC150ECD}" destId="{FC287C21-344B-4A7F-AEBA-4779C46BFF5A}" srcOrd="0" destOrd="0" presId="urn:microsoft.com/office/officeart/2005/8/layout/process2"/>
    <dgm:cxn modelId="{F09E1BEA-34B2-4E71-A472-08B9F9012974}" srcId="{BB6A243C-B592-4CD1-8DBD-4E4BD4E41996}" destId="{4524563B-4B6C-4441-A69D-11670C5394BB}" srcOrd="9" destOrd="0" parTransId="{DFB3310F-78B5-45D9-830D-AE9630B12E76}" sibTransId="{0476AE0D-62CB-4386-9AB7-0931516823A0}"/>
    <dgm:cxn modelId="{1960AAAD-DB92-4B71-88B9-E1F9C45985EB}" type="presOf" srcId="{E310BEE1-0C09-44F3-8275-1CA1929BA855}" destId="{CB9FDF60-8160-4742-8AC9-87F977A33C03}" srcOrd="0" destOrd="0" presId="urn:microsoft.com/office/officeart/2005/8/layout/process2"/>
    <dgm:cxn modelId="{2F3934C9-D7C5-4705-B5DA-FCE208F1B017}" type="presOf" srcId="{A3538664-6213-4929-8323-50E2DC150ECD}" destId="{EDB52F95-1EC9-452C-9DAB-63575E880715}" srcOrd="1" destOrd="0" presId="urn:microsoft.com/office/officeart/2005/8/layout/process2"/>
    <dgm:cxn modelId="{2192ED52-FB14-4CDC-86A1-D49A8D730377}" type="presOf" srcId="{D7D0B1EF-8C21-40A9-88C9-49925EF24FBF}" destId="{3ECB685B-485D-45D6-9847-64CB1EF0F250}" srcOrd="0" destOrd="0" presId="urn:microsoft.com/office/officeart/2005/8/layout/process2"/>
    <dgm:cxn modelId="{6759D9A4-18CE-4F19-A0E8-FCF0D6470623}" type="presOf" srcId="{C1118B79-D1D1-4088-A39B-59EEE33D0A3D}" destId="{9CFB2E6B-66FB-40BC-8E41-670A62FF832F}" srcOrd="0" destOrd="0" presId="urn:microsoft.com/office/officeart/2005/8/layout/process2"/>
    <dgm:cxn modelId="{0CE2AAC6-7F20-45EC-AC60-C28D8EB2E01A}" type="presOf" srcId="{4524563B-4B6C-4441-A69D-11670C5394BB}" destId="{053BE96F-E66A-4BCF-8B0B-5DF64F193779}" srcOrd="0" destOrd="0" presId="urn:microsoft.com/office/officeart/2005/8/layout/process2"/>
    <dgm:cxn modelId="{42B49AF7-0ADF-4BD0-9F73-05A6ADAD625D}" srcId="{BB6A243C-B592-4CD1-8DBD-4E4BD4E41996}" destId="{AF49384D-5E64-4D07-B8C4-ED6A805DF42C}" srcOrd="7" destOrd="0" parTransId="{8D079C0B-1AF0-40F6-AF95-335912A8126A}" sibTransId="{6877522B-6A99-4FE0-B6FE-F19DE1BA1960}"/>
    <dgm:cxn modelId="{74C80FB3-AA80-4847-9491-798C76D17531}" srcId="{BB6A243C-B592-4CD1-8DBD-4E4BD4E41996}" destId="{F46387A4-636D-4B85-95DA-6B200AF8F22B}" srcOrd="1" destOrd="0" parTransId="{DF2F4FC4-03C9-4F32-AB17-E8DCEC718C42}" sibTransId="{C7928794-902C-4BAE-AEEA-95AF0BF3C82C}"/>
    <dgm:cxn modelId="{D55D6C8E-6077-495E-86DE-6A2C3510B458}" type="presOf" srcId="{C7928794-902C-4BAE-AEEA-95AF0BF3C82C}" destId="{2881A34F-719F-4ECA-96BC-F2A29214CCB2}" srcOrd="1" destOrd="0" presId="urn:microsoft.com/office/officeart/2005/8/layout/process2"/>
    <dgm:cxn modelId="{015AC0DA-B157-4D9A-91BF-9ADCC034656C}" srcId="{BB6A243C-B592-4CD1-8DBD-4E4BD4E41996}" destId="{8E6F98C9-92C7-467F-BC00-8A991400AED4}" srcOrd="4" destOrd="0" parTransId="{4E2A0473-D6C8-4AB1-B74D-66A69CAAD2DE}" sibTransId="{CFB6A149-F08E-4BB5-83C0-2E24904094E6}"/>
    <dgm:cxn modelId="{2013CFCE-3C3F-4551-86CD-07A436F079DB}" type="presOf" srcId="{C88D0A23-0B09-420C-A906-07C8E8E720E5}" destId="{85D77018-73C9-40E7-BC85-B71FC9F9D36B}" srcOrd="1" destOrd="0" presId="urn:microsoft.com/office/officeart/2005/8/layout/process2"/>
    <dgm:cxn modelId="{D68ADD53-8489-4BC4-9204-FC61D483CEA4}" type="presOf" srcId="{CFB6A149-F08E-4BB5-83C0-2E24904094E6}" destId="{14F3233E-8FFE-4500-B3B4-8ECAD39C7180}" srcOrd="0" destOrd="0" presId="urn:microsoft.com/office/officeart/2005/8/layout/process2"/>
    <dgm:cxn modelId="{93B5CE8F-78B2-44E1-8C75-7A9B56B39EF3}" type="presOf" srcId="{C7928794-902C-4BAE-AEEA-95AF0BF3C82C}" destId="{C684E581-C406-451D-BE7F-37CE32D4B391}" srcOrd="0" destOrd="0" presId="urn:microsoft.com/office/officeart/2005/8/layout/process2"/>
    <dgm:cxn modelId="{CDFE189B-8A5A-43EC-AD65-FDFB05EBF542}" type="presOf" srcId="{EF129666-51E0-4C16-B1BF-CFE493BD8B29}" destId="{73C09E0E-C0A3-4C47-AE3C-2489FE914410}" srcOrd="0" destOrd="0" presId="urn:microsoft.com/office/officeart/2005/8/layout/process2"/>
    <dgm:cxn modelId="{09EAADF6-EDDB-41A5-9D40-57245083F000}" type="presOf" srcId="{259E3394-6F70-4AF0-A84B-DB9406CA050A}" destId="{41ADD2DE-7D7E-422A-AFA8-3C67145A9F4F}" srcOrd="0" destOrd="0" presId="urn:microsoft.com/office/officeart/2005/8/layout/process2"/>
    <dgm:cxn modelId="{5BD8F433-A587-4114-A1EA-488795DA1BBA}" type="presOf" srcId="{A1AD84A2-E6D2-406A-96C8-097DC0C23AE1}" destId="{06B938C5-7378-4DE7-A14A-7CB4ECFFEFF2}" srcOrd="1" destOrd="0" presId="urn:microsoft.com/office/officeart/2005/8/layout/process2"/>
    <dgm:cxn modelId="{0A05BF0E-FEF0-4075-A2E8-AC074E9108D9}" type="presOf" srcId="{C58F68F7-417C-4CDC-A47B-6EEB6DDEDE76}" destId="{26FC4D12-CCBE-4ECE-A776-FE54B7C8733D}" srcOrd="0" destOrd="0" presId="urn:microsoft.com/office/officeart/2005/8/layout/process2"/>
    <dgm:cxn modelId="{E372A9A8-738E-47E2-B892-6C02DF6A92FB}" type="presOf" srcId="{259E3394-6F70-4AF0-A84B-DB9406CA050A}" destId="{99B92805-EA04-4F7F-ADA0-34FF751D2487}" srcOrd="1" destOrd="0" presId="urn:microsoft.com/office/officeart/2005/8/layout/process2"/>
    <dgm:cxn modelId="{5837ED4D-D3EA-4587-B0FC-F791C2E69EA3}" type="presOf" srcId="{6877522B-6A99-4FE0-B6FE-F19DE1BA1960}" destId="{B201009A-F9A9-475E-9A51-6AD56549E2E6}" srcOrd="1" destOrd="0" presId="urn:microsoft.com/office/officeart/2005/8/layout/process2"/>
    <dgm:cxn modelId="{DFE29B20-1C1E-4280-B068-F1011ECC3847}" type="presOf" srcId="{BB6A243C-B592-4CD1-8DBD-4E4BD4E41996}" destId="{C10C5810-A5AD-45F8-BA5B-D146D028D56D}" srcOrd="0" destOrd="0" presId="urn:microsoft.com/office/officeart/2005/8/layout/process2"/>
    <dgm:cxn modelId="{E533A062-8845-481F-BA65-DB3B71A29C43}" srcId="{BB6A243C-B592-4CD1-8DBD-4E4BD4E41996}" destId="{C58F68F7-417C-4CDC-A47B-6EEB6DDEDE76}" srcOrd="5" destOrd="0" parTransId="{8F256DB7-FAD0-4149-B7D5-2102EBB1CAA4}" sibTransId="{A3538664-6213-4929-8323-50E2DC150ECD}"/>
    <dgm:cxn modelId="{BCEF0CA6-9CCD-4CA3-B33D-F95D27C541EB}" srcId="{BB6A243C-B592-4CD1-8DBD-4E4BD4E41996}" destId="{3B0D9DFB-60EA-4E0E-9649-E845C345F63E}" srcOrd="6" destOrd="0" parTransId="{3CCB5EB1-D0BF-4490-BD64-12EEA2CC3454}" sibTransId="{7FBA3F92-4B0B-4050-8C87-47408FB027F9}"/>
    <dgm:cxn modelId="{490D6694-8657-425E-84E2-51A9EF343669}" type="presOf" srcId="{D5B2A5D1-894A-4074-AE7C-3CAB7473E354}" destId="{157EF8CC-DB47-403E-8FC1-240053327F04}" srcOrd="1" destOrd="0" presId="urn:microsoft.com/office/officeart/2005/8/layout/process2"/>
    <dgm:cxn modelId="{6AF38349-5A0C-486B-A700-732EEAD14F18}" type="presOf" srcId="{0476AE0D-62CB-4386-9AB7-0931516823A0}" destId="{913FFF5C-0F5F-4438-98E0-997875EB7E9E}" srcOrd="1" destOrd="0" presId="urn:microsoft.com/office/officeart/2005/8/layout/process2"/>
    <dgm:cxn modelId="{DBE95A12-EB2C-4A28-827C-1B0B92F47B38}" type="presOf" srcId="{AF49384D-5E64-4D07-B8C4-ED6A805DF42C}" destId="{83E107C3-E28F-49AA-8D62-A00E8E5AA1FC}" srcOrd="0" destOrd="0" presId="urn:microsoft.com/office/officeart/2005/8/layout/process2"/>
    <dgm:cxn modelId="{9D71E603-5236-4467-B765-D33E446E4D60}" type="presOf" srcId="{7FBA3F92-4B0B-4050-8C87-47408FB027F9}" destId="{AB08D985-E3C9-4BC9-88B7-AD5895DC04F2}" srcOrd="1" destOrd="0" presId="urn:microsoft.com/office/officeart/2005/8/layout/process2"/>
    <dgm:cxn modelId="{C409F048-8F6A-41BE-9167-F07EA8B646BE}" type="presOf" srcId="{F46387A4-636D-4B85-95DA-6B200AF8F22B}" destId="{4DB6A044-0EB1-4808-AC3A-25DD13ADE548}" srcOrd="0" destOrd="0" presId="urn:microsoft.com/office/officeart/2005/8/layout/process2"/>
    <dgm:cxn modelId="{445909E2-6D83-4A4E-844E-41CEC36B7300}" type="presOf" srcId="{8E6F98C9-92C7-467F-BC00-8A991400AED4}" destId="{A91D1668-6BE5-4C40-A6F7-3A8F6AFE6503}" srcOrd="0" destOrd="0" presId="urn:microsoft.com/office/officeart/2005/8/layout/process2"/>
    <dgm:cxn modelId="{BAD6CB4A-EBE6-435E-A467-7DA9D8866C70}" type="presOf" srcId="{7FBA3F92-4B0B-4050-8C87-47408FB027F9}" destId="{B0BAA1A0-B9EB-4E7C-BA04-EDA696876C2B}" srcOrd="0" destOrd="0" presId="urn:microsoft.com/office/officeart/2005/8/layout/process2"/>
    <dgm:cxn modelId="{C949817A-3347-418E-A9DE-B47A7FC7A3F4}" type="presOf" srcId="{C88D0A23-0B09-420C-A906-07C8E8E720E5}" destId="{1E4644A0-CA08-495A-B373-F375AE801C02}" srcOrd="0" destOrd="0" presId="urn:microsoft.com/office/officeart/2005/8/layout/process2"/>
    <dgm:cxn modelId="{EB6699B1-B90F-4B5F-BB4F-C989C6790B82}" type="presOf" srcId="{A1AD84A2-E6D2-406A-96C8-097DC0C23AE1}" destId="{4D0C748F-B1CB-4E9D-B5D1-8C004F988F2E}" srcOrd="0" destOrd="0" presId="urn:microsoft.com/office/officeart/2005/8/layout/process2"/>
    <dgm:cxn modelId="{B1F294A1-172B-48DE-BD07-9CABB95D0596}" srcId="{BB6A243C-B592-4CD1-8DBD-4E4BD4E41996}" destId="{EF129666-51E0-4C16-B1BF-CFE493BD8B29}" srcOrd="10" destOrd="0" parTransId="{34EADBC4-4D93-48E8-B9F2-A3C087D99B3B}" sibTransId="{B33722F4-70E9-4375-94D5-4D3585F997B2}"/>
    <dgm:cxn modelId="{4B017AF7-A73B-4193-A266-373B453AB282}" type="presParOf" srcId="{C10C5810-A5AD-45F8-BA5B-D146D028D56D}" destId="{9CFB2E6B-66FB-40BC-8E41-670A62FF832F}" srcOrd="0" destOrd="0" presId="urn:microsoft.com/office/officeart/2005/8/layout/process2"/>
    <dgm:cxn modelId="{8A34AC57-984E-4EA6-9C59-82F84FCD8666}" type="presParOf" srcId="{C10C5810-A5AD-45F8-BA5B-D146D028D56D}" destId="{4D0C748F-B1CB-4E9D-B5D1-8C004F988F2E}" srcOrd="1" destOrd="0" presId="urn:microsoft.com/office/officeart/2005/8/layout/process2"/>
    <dgm:cxn modelId="{3F4A1B90-CA19-4156-BEA9-4D93BC108EE3}" type="presParOf" srcId="{4D0C748F-B1CB-4E9D-B5D1-8C004F988F2E}" destId="{06B938C5-7378-4DE7-A14A-7CB4ECFFEFF2}" srcOrd="0" destOrd="0" presId="urn:microsoft.com/office/officeart/2005/8/layout/process2"/>
    <dgm:cxn modelId="{146BCFAE-7FFB-49F1-AC82-754B78870096}" type="presParOf" srcId="{C10C5810-A5AD-45F8-BA5B-D146D028D56D}" destId="{4DB6A044-0EB1-4808-AC3A-25DD13ADE548}" srcOrd="2" destOrd="0" presId="urn:microsoft.com/office/officeart/2005/8/layout/process2"/>
    <dgm:cxn modelId="{0D6B6C72-913C-4045-B183-3890126F38D3}" type="presParOf" srcId="{C10C5810-A5AD-45F8-BA5B-D146D028D56D}" destId="{C684E581-C406-451D-BE7F-37CE32D4B391}" srcOrd="3" destOrd="0" presId="urn:microsoft.com/office/officeart/2005/8/layout/process2"/>
    <dgm:cxn modelId="{B2EE217D-A2BE-4D0F-AAFE-4AE319E91916}" type="presParOf" srcId="{C684E581-C406-451D-BE7F-37CE32D4B391}" destId="{2881A34F-719F-4ECA-96BC-F2A29214CCB2}" srcOrd="0" destOrd="0" presId="urn:microsoft.com/office/officeart/2005/8/layout/process2"/>
    <dgm:cxn modelId="{5A04AEF3-C169-4429-8F7E-77F609F95AA2}" type="presParOf" srcId="{C10C5810-A5AD-45F8-BA5B-D146D028D56D}" destId="{3ECB685B-485D-45D6-9847-64CB1EF0F250}" srcOrd="4" destOrd="0" presId="urn:microsoft.com/office/officeart/2005/8/layout/process2"/>
    <dgm:cxn modelId="{5C2DAC75-9988-4E24-BBF8-60AECA821E10}" type="presParOf" srcId="{C10C5810-A5AD-45F8-BA5B-D146D028D56D}" destId="{41ADD2DE-7D7E-422A-AFA8-3C67145A9F4F}" srcOrd="5" destOrd="0" presId="urn:microsoft.com/office/officeart/2005/8/layout/process2"/>
    <dgm:cxn modelId="{D86CB705-3188-436F-A6BD-8FA126111731}" type="presParOf" srcId="{41ADD2DE-7D7E-422A-AFA8-3C67145A9F4F}" destId="{99B92805-EA04-4F7F-ADA0-34FF751D2487}" srcOrd="0" destOrd="0" presId="urn:microsoft.com/office/officeart/2005/8/layout/process2"/>
    <dgm:cxn modelId="{D146A490-2E64-409C-A52F-E240C809E1A1}" type="presParOf" srcId="{C10C5810-A5AD-45F8-BA5B-D146D028D56D}" destId="{CB9FDF60-8160-4742-8AC9-87F977A33C03}" srcOrd="6" destOrd="0" presId="urn:microsoft.com/office/officeart/2005/8/layout/process2"/>
    <dgm:cxn modelId="{1CB1A3D7-D247-4394-9C8E-D0867378751C}" type="presParOf" srcId="{C10C5810-A5AD-45F8-BA5B-D146D028D56D}" destId="{F032E49A-A48B-40F6-8BA0-71F67F2CCCAF}" srcOrd="7" destOrd="0" presId="urn:microsoft.com/office/officeart/2005/8/layout/process2"/>
    <dgm:cxn modelId="{F4107394-494A-403D-B866-046C147F2540}" type="presParOf" srcId="{F032E49A-A48B-40F6-8BA0-71F67F2CCCAF}" destId="{157EF8CC-DB47-403E-8FC1-240053327F04}" srcOrd="0" destOrd="0" presId="urn:microsoft.com/office/officeart/2005/8/layout/process2"/>
    <dgm:cxn modelId="{1AC431D7-FE6C-449B-A8A5-B2BF804C05DA}" type="presParOf" srcId="{C10C5810-A5AD-45F8-BA5B-D146D028D56D}" destId="{A91D1668-6BE5-4C40-A6F7-3A8F6AFE6503}" srcOrd="8" destOrd="0" presId="urn:microsoft.com/office/officeart/2005/8/layout/process2"/>
    <dgm:cxn modelId="{4DF6B816-4B29-4AF8-9E38-07BB5D47806A}" type="presParOf" srcId="{C10C5810-A5AD-45F8-BA5B-D146D028D56D}" destId="{14F3233E-8FFE-4500-B3B4-8ECAD39C7180}" srcOrd="9" destOrd="0" presId="urn:microsoft.com/office/officeart/2005/8/layout/process2"/>
    <dgm:cxn modelId="{72661176-185B-4B0E-8E7E-8F8EB885C3AC}" type="presParOf" srcId="{14F3233E-8FFE-4500-B3B4-8ECAD39C7180}" destId="{76806258-57F8-40A9-8932-EFD603BCF1CB}" srcOrd="0" destOrd="0" presId="urn:microsoft.com/office/officeart/2005/8/layout/process2"/>
    <dgm:cxn modelId="{0495836C-D28D-420D-9F90-0C4937B504B9}" type="presParOf" srcId="{C10C5810-A5AD-45F8-BA5B-D146D028D56D}" destId="{26FC4D12-CCBE-4ECE-A776-FE54B7C8733D}" srcOrd="10" destOrd="0" presId="urn:microsoft.com/office/officeart/2005/8/layout/process2"/>
    <dgm:cxn modelId="{92873878-D938-45BA-A066-4280391CF333}" type="presParOf" srcId="{C10C5810-A5AD-45F8-BA5B-D146D028D56D}" destId="{FC287C21-344B-4A7F-AEBA-4779C46BFF5A}" srcOrd="11" destOrd="0" presId="urn:microsoft.com/office/officeart/2005/8/layout/process2"/>
    <dgm:cxn modelId="{6448A7B1-28CB-45D0-81B7-F2DF682F4291}" type="presParOf" srcId="{FC287C21-344B-4A7F-AEBA-4779C46BFF5A}" destId="{EDB52F95-1EC9-452C-9DAB-63575E880715}" srcOrd="0" destOrd="0" presId="urn:microsoft.com/office/officeart/2005/8/layout/process2"/>
    <dgm:cxn modelId="{49619D02-8E72-4F98-9CC6-6F2CC6A7E6A7}" type="presParOf" srcId="{C10C5810-A5AD-45F8-BA5B-D146D028D56D}" destId="{1FD4E33C-46E6-4B5D-BD4F-8EC09C80FB62}" srcOrd="12" destOrd="0" presId="urn:microsoft.com/office/officeart/2005/8/layout/process2"/>
    <dgm:cxn modelId="{A41E9BC5-1009-4AB5-A8EB-A81EB7D5065A}" type="presParOf" srcId="{C10C5810-A5AD-45F8-BA5B-D146D028D56D}" destId="{B0BAA1A0-B9EB-4E7C-BA04-EDA696876C2B}" srcOrd="13" destOrd="0" presId="urn:microsoft.com/office/officeart/2005/8/layout/process2"/>
    <dgm:cxn modelId="{E68C9785-391D-453A-851B-0488452F3EC4}" type="presParOf" srcId="{B0BAA1A0-B9EB-4E7C-BA04-EDA696876C2B}" destId="{AB08D985-E3C9-4BC9-88B7-AD5895DC04F2}" srcOrd="0" destOrd="0" presId="urn:microsoft.com/office/officeart/2005/8/layout/process2"/>
    <dgm:cxn modelId="{F1887797-DDFB-4389-963A-74A55BE4FC8F}" type="presParOf" srcId="{C10C5810-A5AD-45F8-BA5B-D146D028D56D}" destId="{83E107C3-E28F-49AA-8D62-A00E8E5AA1FC}" srcOrd="14" destOrd="0" presId="urn:microsoft.com/office/officeart/2005/8/layout/process2"/>
    <dgm:cxn modelId="{E6FCA459-2F4B-4175-90CC-D753FC226F88}" type="presParOf" srcId="{C10C5810-A5AD-45F8-BA5B-D146D028D56D}" destId="{12D1B7FB-B2E3-450D-B251-84BC32B5A438}" srcOrd="15" destOrd="0" presId="urn:microsoft.com/office/officeart/2005/8/layout/process2"/>
    <dgm:cxn modelId="{ED67C9D8-A7CA-44F5-A7A4-7CA70D855E72}" type="presParOf" srcId="{12D1B7FB-B2E3-450D-B251-84BC32B5A438}" destId="{B201009A-F9A9-475E-9A51-6AD56549E2E6}" srcOrd="0" destOrd="0" presId="urn:microsoft.com/office/officeart/2005/8/layout/process2"/>
    <dgm:cxn modelId="{7294971D-1713-4F58-B62F-3006F26AAB1C}" type="presParOf" srcId="{C10C5810-A5AD-45F8-BA5B-D146D028D56D}" destId="{66B36B42-28A0-4928-89B5-0E634C614DD8}" srcOrd="16" destOrd="0" presId="urn:microsoft.com/office/officeart/2005/8/layout/process2"/>
    <dgm:cxn modelId="{4F9EE247-7221-41FC-8802-BFD2DD10A43C}" type="presParOf" srcId="{C10C5810-A5AD-45F8-BA5B-D146D028D56D}" destId="{1E4644A0-CA08-495A-B373-F375AE801C02}" srcOrd="17" destOrd="0" presId="urn:microsoft.com/office/officeart/2005/8/layout/process2"/>
    <dgm:cxn modelId="{7100E9FE-F963-417C-AA03-CC086B82BD66}" type="presParOf" srcId="{1E4644A0-CA08-495A-B373-F375AE801C02}" destId="{85D77018-73C9-40E7-BC85-B71FC9F9D36B}" srcOrd="0" destOrd="0" presId="urn:microsoft.com/office/officeart/2005/8/layout/process2"/>
    <dgm:cxn modelId="{2F000693-1167-4844-9404-8B6EC0D43469}" type="presParOf" srcId="{C10C5810-A5AD-45F8-BA5B-D146D028D56D}" destId="{053BE96F-E66A-4BCF-8B0B-5DF64F193779}" srcOrd="18" destOrd="0" presId="urn:microsoft.com/office/officeart/2005/8/layout/process2"/>
    <dgm:cxn modelId="{A9810B45-8DCD-460B-BB3B-D0A5E5CFF654}" type="presParOf" srcId="{C10C5810-A5AD-45F8-BA5B-D146D028D56D}" destId="{7279B804-62C0-4391-AC48-45F0AA956D9D}" srcOrd="19" destOrd="0" presId="urn:microsoft.com/office/officeart/2005/8/layout/process2"/>
    <dgm:cxn modelId="{671C5A81-6BC5-4CCE-BB3C-F2BE7BC83757}" type="presParOf" srcId="{7279B804-62C0-4391-AC48-45F0AA956D9D}" destId="{913FFF5C-0F5F-4438-98E0-997875EB7E9E}" srcOrd="0" destOrd="0" presId="urn:microsoft.com/office/officeart/2005/8/layout/process2"/>
    <dgm:cxn modelId="{8F382E9E-5C7A-4BAD-A9DB-2A69904DE607}" type="presParOf" srcId="{C10C5810-A5AD-45F8-BA5B-D146D028D56D}" destId="{73C09E0E-C0A3-4C47-AE3C-2489FE914410}" srcOrd="2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B2E6B-66FB-40BC-8E41-670A62FF832F}">
      <dsp:nvSpPr>
        <dsp:cNvPr id="0" name=""/>
        <dsp:cNvSpPr/>
      </dsp:nvSpPr>
      <dsp:spPr>
        <a:xfrm>
          <a:off x="1589031" y="2577"/>
          <a:ext cx="2917936" cy="3295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b="1" kern="1200" dirty="0" err="1" smtClean="0"/>
            <a:t>Biological</a:t>
          </a:r>
          <a:r>
            <a:rPr lang="tr-TR" sz="1400" b="1" kern="1200" dirty="0" smtClean="0"/>
            <a:t> </a:t>
          </a:r>
          <a:r>
            <a:rPr lang="tr-TR" sz="1400" b="1" kern="1200" dirty="0" err="1" smtClean="0"/>
            <a:t>question</a:t>
          </a:r>
          <a:endParaRPr lang="tr-TR" sz="1400" b="1" kern="1200" dirty="0"/>
        </a:p>
      </dsp:txBody>
      <dsp:txXfrm>
        <a:off x="1598684" y="12230"/>
        <a:ext cx="2898630" cy="310274"/>
      </dsp:txXfrm>
    </dsp:sp>
    <dsp:sp modelId="{4D0C748F-B1CB-4E9D-B5D1-8C004F988F2E}">
      <dsp:nvSpPr>
        <dsp:cNvPr id="0" name=""/>
        <dsp:cNvSpPr/>
      </dsp:nvSpPr>
      <dsp:spPr>
        <a:xfrm rot="5400000">
          <a:off x="2986203" y="340397"/>
          <a:ext cx="123592" cy="148311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400" b="1" kern="1200"/>
        </a:p>
      </dsp:txBody>
      <dsp:txXfrm rot="-5400000">
        <a:off x="3003506" y="352756"/>
        <a:ext cx="88987" cy="86514"/>
      </dsp:txXfrm>
    </dsp:sp>
    <dsp:sp modelId="{4DB6A044-0EB1-4808-AC3A-25DD13ADE548}">
      <dsp:nvSpPr>
        <dsp:cNvPr id="0" name=""/>
        <dsp:cNvSpPr/>
      </dsp:nvSpPr>
      <dsp:spPr>
        <a:xfrm>
          <a:off x="1589031" y="496948"/>
          <a:ext cx="2917936" cy="3295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b="1" kern="1200" dirty="0" err="1" smtClean="0"/>
            <a:t>Experimental</a:t>
          </a:r>
          <a:r>
            <a:rPr lang="tr-TR" sz="1400" b="1" kern="1200" dirty="0" smtClean="0"/>
            <a:t> </a:t>
          </a:r>
          <a:r>
            <a:rPr lang="tr-TR" sz="1400" b="1" kern="1200" dirty="0" err="1" smtClean="0"/>
            <a:t>design</a:t>
          </a:r>
          <a:endParaRPr lang="tr-TR" sz="1400" b="1" kern="1200" dirty="0"/>
        </a:p>
      </dsp:txBody>
      <dsp:txXfrm>
        <a:off x="1598684" y="506601"/>
        <a:ext cx="2898630" cy="310274"/>
      </dsp:txXfrm>
    </dsp:sp>
    <dsp:sp modelId="{C684E581-C406-451D-BE7F-37CE32D4B391}">
      <dsp:nvSpPr>
        <dsp:cNvPr id="0" name=""/>
        <dsp:cNvSpPr/>
      </dsp:nvSpPr>
      <dsp:spPr>
        <a:xfrm rot="5400000">
          <a:off x="2986203" y="834768"/>
          <a:ext cx="123592" cy="148311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400" b="1" kern="1200"/>
        </a:p>
      </dsp:txBody>
      <dsp:txXfrm rot="-5400000">
        <a:off x="3003506" y="847127"/>
        <a:ext cx="88987" cy="86514"/>
      </dsp:txXfrm>
    </dsp:sp>
    <dsp:sp modelId="{3ECB685B-485D-45D6-9847-64CB1EF0F250}">
      <dsp:nvSpPr>
        <dsp:cNvPr id="0" name=""/>
        <dsp:cNvSpPr/>
      </dsp:nvSpPr>
      <dsp:spPr>
        <a:xfrm>
          <a:off x="1589031" y="991319"/>
          <a:ext cx="2917936" cy="3295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b="1" kern="1200" dirty="0" smtClean="0"/>
            <a:t>RNA </a:t>
          </a:r>
          <a:r>
            <a:rPr lang="tr-TR" sz="1400" b="1" kern="1200" dirty="0" err="1" smtClean="0"/>
            <a:t>isolation</a:t>
          </a:r>
          <a:endParaRPr lang="tr-TR" sz="1400" b="1" kern="1200" dirty="0"/>
        </a:p>
      </dsp:txBody>
      <dsp:txXfrm>
        <a:off x="1598684" y="1000972"/>
        <a:ext cx="2898630" cy="310274"/>
      </dsp:txXfrm>
    </dsp:sp>
    <dsp:sp modelId="{41ADD2DE-7D7E-422A-AFA8-3C67145A9F4F}">
      <dsp:nvSpPr>
        <dsp:cNvPr id="0" name=""/>
        <dsp:cNvSpPr/>
      </dsp:nvSpPr>
      <dsp:spPr>
        <a:xfrm rot="5400000">
          <a:off x="2986203" y="1329139"/>
          <a:ext cx="123592" cy="148311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400" b="1" kern="1200"/>
        </a:p>
      </dsp:txBody>
      <dsp:txXfrm rot="-5400000">
        <a:off x="3003506" y="1341498"/>
        <a:ext cx="88987" cy="86514"/>
      </dsp:txXfrm>
    </dsp:sp>
    <dsp:sp modelId="{CB9FDF60-8160-4742-8AC9-87F977A33C03}">
      <dsp:nvSpPr>
        <dsp:cNvPr id="0" name=""/>
        <dsp:cNvSpPr/>
      </dsp:nvSpPr>
      <dsp:spPr>
        <a:xfrm>
          <a:off x="1589031" y="1485690"/>
          <a:ext cx="2917936" cy="3295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b="1" kern="1200" dirty="0" err="1" smtClean="0"/>
            <a:t>Library</a:t>
          </a:r>
          <a:r>
            <a:rPr lang="tr-TR" sz="1400" b="1" kern="1200" dirty="0" smtClean="0"/>
            <a:t> </a:t>
          </a:r>
          <a:r>
            <a:rPr lang="tr-TR" sz="1400" b="1" kern="1200" dirty="0" err="1" smtClean="0"/>
            <a:t>construction</a:t>
          </a:r>
          <a:endParaRPr lang="tr-TR" sz="1400" b="1" kern="1200" dirty="0"/>
        </a:p>
      </dsp:txBody>
      <dsp:txXfrm>
        <a:off x="1598684" y="1495343"/>
        <a:ext cx="2898630" cy="310274"/>
      </dsp:txXfrm>
    </dsp:sp>
    <dsp:sp modelId="{F032E49A-A48B-40F6-8BA0-71F67F2CCCAF}">
      <dsp:nvSpPr>
        <dsp:cNvPr id="0" name=""/>
        <dsp:cNvSpPr/>
      </dsp:nvSpPr>
      <dsp:spPr>
        <a:xfrm rot="5400000">
          <a:off x="2986203" y="1823510"/>
          <a:ext cx="123592" cy="148311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400" b="1" kern="1200"/>
        </a:p>
      </dsp:txBody>
      <dsp:txXfrm rot="-5400000">
        <a:off x="3003506" y="1835869"/>
        <a:ext cx="88987" cy="86514"/>
      </dsp:txXfrm>
    </dsp:sp>
    <dsp:sp modelId="{A91D1668-6BE5-4C40-A6F7-3A8F6AFE6503}">
      <dsp:nvSpPr>
        <dsp:cNvPr id="0" name=""/>
        <dsp:cNvSpPr/>
      </dsp:nvSpPr>
      <dsp:spPr>
        <a:xfrm>
          <a:off x="1589031" y="1980061"/>
          <a:ext cx="2917936" cy="3295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b="1" kern="1200" dirty="0" err="1" smtClean="0"/>
            <a:t>Sequencing</a:t>
          </a:r>
          <a:endParaRPr lang="tr-TR" sz="1400" b="1" kern="1200" dirty="0"/>
        </a:p>
      </dsp:txBody>
      <dsp:txXfrm>
        <a:off x="1598684" y="1989714"/>
        <a:ext cx="2898630" cy="310274"/>
      </dsp:txXfrm>
    </dsp:sp>
    <dsp:sp modelId="{14F3233E-8FFE-4500-B3B4-8ECAD39C7180}">
      <dsp:nvSpPr>
        <dsp:cNvPr id="0" name=""/>
        <dsp:cNvSpPr/>
      </dsp:nvSpPr>
      <dsp:spPr>
        <a:xfrm rot="5400000">
          <a:off x="2986203" y="2317881"/>
          <a:ext cx="123592" cy="148311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400" b="1" kern="1200"/>
        </a:p>
      </dsp:txBody>
      <dsp:txXfrm rot="-5400000">
        <a:off x="3003506" y="2330240"/>
        <a:ext cx="88987" cy="86514"/>
      </dsp:txXfrm>
    </dsp:sp>
    <dsp:sp modelId="{26FC4D12-CCBE-4ECE-A776-FE54B7C8733D}">
      <dsp:nvSpPr>
        <dsp:cNvPr id="0" name=""/>
        <dsp:cNvSpPr/>
      </dsp:nvSpPr>
      <dsp:spPr>
        <a:xfrm>
          <a:off x="1589031" y="2474432"/>
          <a:ext cx="2917936" cy="3295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b="1" kern="1200" dirty="0" smtClean="0"/>
            <a:t>QA </a:t>
          </a:r>
          <a:r>
            <a:rPr lang="tr-TR" sz="1400" b="1" kern="1200" dirty="0" err="1" smtClean="0"/>
            <a:t>and</a:t>
          </a:r>
          <a:r>
            <a:rPr lang="tr-TR" sz="1400" b="1" kern="1200" dirty="0" smtClean="0"/>
            <a:t> </a:t>
          </a:r>
          <a:r>
            <a:rPr lang="tr-TR" sz="1400" b="1" kern="1200" dirty="0" err="1" smtClean="0"/>
            <a:t>filtering</a:t>
          </a:r>
          <a:endParaRPr lang="tr-TR" sz="1400" b="1" kern="1200" dirty="0"/>
        </a:p>
      </dsp:txBody>
      <dsp:txXfrm>
        <a:off x="1598684" y="2484085"/>
        <a:ext cx="2898630" cy="310274"/>
      </dsp:txXfrm>
    </dsp:sp>
    <dsp:sp modelId="{FC287C21-344B-4A7F-AEBA-4779C46BFF5A}">
      <dsp:nvSpPr>
        <dsp:cNvPr id="0" name=""/>
        <dsp:cNvSpPr/>
      </dsp:nvSpPr>
      <dsp:spPr>
        <a:xfrm rot="5400000">
          <a:off x="2986203" y="2812252"/>
          <a:ext cx="123592" cy="148311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400" b="1" kern="1200"/>
        </a:p>
      </dsp:txBody>
      <dsp:txXfrm rot="-5400000">
        <a:off x="3003506" y="2824611"/>
        <a:ext cx="88987" cy="86514"/>
      </dsp:txXfrm>
    </dsp:sp>
    <dsp:sp modelId="{1FD4E33C-46E6-4B5D-BD4F-8EC09C80FB62}">
      <dsp:nvSpPr>
        <dsp:cNvPr id="0" name=""/>
        <dsp:cNvSpPr/>
      </dsp:nvSpPr>
      <dsp:spPr>
        <a:xfrm>
          <a:off x="1589031" y="2968803"/>
          <a:ext cx="2917936" cy="3295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b="1" kern="1200" dirty="0" err="1" smtClean="0"/>
            <a:t>Alignment</a:t>
          </a:r>
          <a:endParaRPr lang="tr-TR" sz="1400" b="1" kern="1200" dirty="0"/>
        </a:p>
      </dsp:txBody>
      <dsp:txXfrm>
        <a:off x="1598684" y="2978456"/>
        <a:ext cx="2898630" cy="310274"/>
      </dsp:txXfrm>
    </dsp:sp>
    <dsp:sp modelId="{B0BAA1A0-B9EB-4E7C-BA04-EDA696876C2B}">
      <dsp:nvSpPr>
        <dsp:cNvPr id="0" name=""/>
        <dsp:cNvSpPr/>
      </dsp:nvSpPr>
      <dsp:spPr>
        <a:xfrm rot="5400000">
          <a:off x="2986203" y="3306623"/>
          <a:ext cx="123592" cy="148311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400" b="1" kern="1200"/>
        </a:p>
      </dsp:txBody>
      <dsp:txXfrm rot="-5400000">
        <a:off x="3003506" y="3318982"/>
        <a:ext cx="88987" cy="86514"/>
      </dsp:txXfrm>
    </dsp:sp>
    <dsp:sp modelId="{83E107C3-E28F-49AA-8D62-A00E8E5AA1FC}">
      <dsp:nvSpPr>
        <dsp:cNvPr id="0" name=""/>
        <dsp:cNvSpPr/>
      </dsp:nvSpPr>
      <dsp:spPr>
        <a:xfrm>
          <a:off x="1589031" y="3463174"/>
          <a:ext cx="2917936" cy="3295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b="1" kern="1200" dirty="0" err="1" smtClean="0"/>
            <a:t>Feature</a:t>
          </a:r>
          <a:r>
            <a:rPr lang="tr-TR" sz="1400" b="1" kern="1200" dirty="0" smtClean="0"/>
            <a:t> </a:t>
          </a:r>
          <a:r>
            <a:rPr lang="tr-TR" sz="1400" b="1" kern="1200" dirty="0" err="1" smtClean="0"/>
            <a:t>counting</a:t>
          </a:r>
          <a:endParaRPr lang="tr-TR" sz="1400" b="1" kern="1200" dirty="0"/>
        </a:p>
      </dsp:txBody>
      <dsp:txXfrm>
        <a:off x="1598684" y="3472827"/>
        <a:ext cx="2898630" cy="310274"/>
      </dsp:txXfrm>
    </dsp:sp>
    <dsp:sp modelId="{12D1B7FB-B2E3-450D-B251-84BC32B5A438}">
      <dsp:nvSpPr>
        <dsp:cNvPr id="0" name=""/>
        <dsp:cNvSpPr/>
      </dsp:nvSpPr>
      <dsp:spPr>
        <a:xfrm rot="5400000">
          <a:off x="2986203" y="3800994"/>
          <a:ext cx="123592" cy="148311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400" b="1" kern="1200"/>
        </a:p>
      </dsp:txBody>
      <dsp:txXfrm rot="-5400000">
        <a:off x="3003506" y="3813353"/>
        <a:ext cx="88987" cy="86514"/>
      </dsp:txXfrm>
    </dsp:sp>
    <dsp:sp modelId="{66B36B42-28A0-4928-89B5-0E634C614DD8}">
      <dsp:nvSpPr>
        <dsp:cNvPr id="0" name=""/>
        <dsp:cNvSpPr/>
      </dsp:nvSpPr>
      <dsp:spPr>
        <a:xfrm>
          <a:off x="1589031" y="3957545"/>
          <a:ext cx="2917936" cy="3295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b="1" kern="1200" dirty="0" err="1" smtClean="0"/>
            <a:t>Normalization</a:t>
          </a:r>
          <a:r>
            <a:rPr lang="tr-TR" sz="1400" b="1" kern="1200" dirty="0" smtClean="0"/>
            <a:t> </a:t>
          </a:r>
          <a:r>
            <a:rPr lang="tr-TR" sz="1400" b="1" kern="1200" dirty="0" err="1" smtClean="0"/>
            <a:t>and</a:t>
          </a:r>
          <a:r>
            <a:rPr lang="tr-TR" sz="1400" b="1" kern="1200" dirty="0" smtClean="0"/>
            <a:t> </a:t>
          </a:r>
          <a:r>
            <a:rPr lang="tr-TR" sz="1400" b="1" kern="1200" dirty="0" err="1" smtClean="0"/>
            <a:t>transformation</a:t>
          </a:r>
          <a:endParaRPr lang="tr-TR" sz="1400" b="1" kern="1200" dirty="0"/>
        </a:p>
      </dsp:txBody>
      <dsp:txXfrm>
        <a:off x="1598684" y="3967198"/>
        <a:ext cx="2898630" cy="310274"/>
      </dsp:txXfrm>
    </dsp:sp>
    <dsp:sp modelId="{1E4644A0-CA08-495A-B373-F375AE801C02}">
      <dsp:nvSpPr>
        <dsp:cNvPr id="0" name=""/>
        <dsp:cNvSpPr/>
      </dsp:nvSpPr>
      <dsp:spPr>
        <a:xfrm rot="9837709">
          <a:off x="1752880" y="4329527"/>
          <a:ext cx="632820" cy="148311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900" b="1" kern="1200"/>
        </a:p>
      </dsp:txBody>
      <dsp:txXfrm rot="10800000">
        <a:off x="1796507" y="4353043"/>
        <a:ext cx="588327" cy="88987"/>
      </dsp:txXfrm>
    </dsp:sp>
    <dsp:sp modelId="{053BE96F-E66A-4BCF-8B0B-5DF64F193779}">
      <dsp:nvSpPr>
        <dsp:cNvPr id="0" name=""/>
        <dsp:cNvSpPr/>
      </dsp:nvSpPr>
      <dsp:spPr>
        <a:xfrm>
          <a:off x="206638" y="4520238"/>
          <a:ext cx="1767884" cy="3295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200" b="1" kern="1200" dirty="0" err="1" smtClean="0"/>
            <a:t>Differential</a:t>
          </a:r>
          <a:r>
            <a:rPr lang="tr-TR" sz="1200" b="1" kern="1200" dirty="0" smtClean="0"/>
            <a:t> </a:t>
          </a:r>
          <a:r>
            <a:rPr lang="tr-TR" sz="1200" b="1" kern="1200" dirty="0" err="1" smtClean="0"/>
            <a:t>expression</a:t>
          </a:r>
          <a:endParaRPr lang="tr-TR" sz="1200" b="1" kern="1200" dirty="0"/>
        </a:p>
      </dsp:txBody>
      <dsp:txXfrm>
        <a:off x="216291" y="4529891"/>
        <a:ext cx="1748578" cy="310274"/>
      </dsp:txXfrm>
    </dsp:sp>
    <dsp:sp modelId="{7279B804-62C0-4391-AC48-45F0AA956D9D}">
      <dsp:nvSpPr>
        <dsp:cNvPr id="0" name=""/>
        <dsp:cNvSpPr/>
      </dsp:nvSpPr>
      <dsp:spPr>
        <a:xfrm rot="5400000">
          <a:off x="1053438" y="4825186"/>
          <a:ext cx="74284" cy="148311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500" kern="1200"/>
        </a:p>
      </dsp:txBody>
      <dsp:txXfrm rot="-5400000">
        <a:off x="1046087" y="4862200"/>
        <a:ext cx="88987" cy="51999"/>
      </dsp:txXfrm>
    </dsp:sp>
    <dsp:sp modelId="{73C09E0E-C0A3-4C47-AE3C-2489FE914410}">
      <dsp:nvSpPr>
        <dsp:cNvPr id="0" name=""/>
        <dsp:cNvSpPr/>
      </dsp:nvSpPr>
      <dsp:spPr>
        <a:xfrm>
          <a:off x="206638" y="4948865"/>
          <a:ext cx="1767884" cy="3295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100" b="1" kern="1200" dirty="0" smtClean="0"/>
            <a:t>GO &amp; </a:t>
          </a:r>
          <a:r>
            <a:rPr lang="tr-TR" sz="1100" b="1" kern="1200" dirty="0" err="1" smtClean="0"/>
            <a:t>pathway</a:t>
          </a:r>
          <a:r>
            <a:rPr lang="tr-TR" sz="1100" b="1" kern="1200" dirty="0" smtClean="0"/>
            <a:t> </a:t>
          </a:r>
          <a:r>
            <a:rPr lang="tr-TR" sz="1100" b="1" kern="1200" dirty="0" err="1" smtClean="0"/>
            <a:t>analysis</a:t>
          </a:r>
          <a:endParaRPr lang="tr-TR" sz="1100" b="1" kern="1200" dirty="0"/>
        </a:p>
      </dsp:txBody>
      <dsp:txXfrm>
        <a:off x="216291" y="4958518"/>
        <a:ext cx="1748578" cy="310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Üstbilgi Yer Tutucusu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218AE-9BB5-4578-86A7-E56C6A037850}" type="datetimeFigureOut">
              <a:rPr lang="tr-TR" smtClean="0"/>
              <a:pPr/>
              <a:t>13.05.2022</a:t>
            </a:fld>
            <a:endParaRPr lang="tr-TR"/>
          </a:p>
        </p:txBody>
      </p:sp>
      <p:sp>
        <p:nvSpPr>
          <p:cNvPr id="4" name="3 Slayt Görüntüsü Yer Tutucusu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4 Not Yer Tutucusu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2EBED-3C3B-4224-8018-9983700ED629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3671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smtClean="0"/>
              <a:t>Good</a:t>
            </a:r>
            <a:r>
              <a:rPr lang="en-US" sz="1600" baseline="0" dirty="0" smtClean="0"/>
              <a:t> afternoon everyone. Three years ago, we presented </a:t>
            </a:r>
            <a:r>
              <a:rPr lang="en-US" sz="1600" baseline="0" dirty="0" err="1" smtClean="0"/>
              <a:t>MLSeq</a:t>
            </a:r>
            <a:r>
              <a:rPr lang="en-US" sz="1600" baseline="0" dirty="0" smtClean="0"/>
              <a:t>, an R/BIOCONDUCTOR package, to researchers to apply machine-learning classifiers for the problem of RNA-</a:t>
            </a:r>
            <a:r>
              <a:rPr lang="en-US" sz="1600" baseline="0" dirty="0" err="1" smtClean="0"/>
              <a:t>Seq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classsification</a:t>
            </a:r>
            <a:r>
              <a:rPr lang="en-US" sz="1600" baseline="0" dirty="0" smtClean="0"/>
              <a:t>. Now, we have made significant improvements and released the second version of the software. Today, I will talk about what you can do with </a:t>
            </a:r>
            <a:r>
              <a:rPr lang="en-US" sz="1600" baseline="0" dirty="0" err="1" smtClean="0"/>
              <a:t>MLSeq</a:t>
            </a:r>
            <a:r>
              <a:rPr lang="en-US" sz="1600" baseline="0" dirty="0" smtClean="0"/>
              <a:t>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1341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903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an RNA-</a:t>
            </a:r>
            <a:r>
              <a:rPr lang="en-US" baseline="0" dirty="0" err="1" smtClean="0"/>
              <a:t>Seq</a:t>
            </a:r>
            <a:r>
              <a:rPr lang="en-US" baseline="0" dirty="0" smtClean="0"/>
              <a:t> data including raw </a:t>
            </a:r>
            <a:r>
              <a:rPr lang="tr-TR" baseline="0" dirty="0" err="1" smtClean="0"/>
              <a:t>counts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dirty="0" smtClean="0"/>
              <a:t>an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example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input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software. </a:t>
            </a:r>
            <a:r>
              <a:rPr lang="tr-TR" baseline="0" dirty="0" err="1" smtClean="0"/>
              <a:t>Rows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represent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genomic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features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which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may</a:t>
            </a:r>
            <a:r>
              <a:rPr lang="tr-TR" baseline="0" dirty="0" smtClean="0"/>
              <a:t> be </a:t>
            </a:r>
            <a:r>
              <a:rPr lang="tr-TR" baseline="0" dirty="0" err="1" smtClean="0"/>
              <a:t>genes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transcripts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miRNAs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Columns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refer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samples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column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totals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called</a:t>
            </a:r>
            <a:r>
              <a:rPr lang="tr-TR" baseline="0" dirty="0" smtClean="0"/>
              <a:t> as </a:t>
            </a:r>
            <a:r>
              <a:rPr lang="tr-TR" baseline="0" dirty="0" err="1" smtClean="0"/>
              <a:t>library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sizes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Because</a:t>
            </a:r>
            <a:r>
              <a:rPr lang="tr-TR" baseline="0" dirty="0" smtClean="0"/>
              <a:t> of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experimental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procedures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these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library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sizes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mostly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different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across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samples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affect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counts</a:t>
            </a:r>
            <a:r>
              <a:rPr lang="tr-TR" baseline="0" dirty="0" smtClean="0"/>
              <a:t> in </a:t>
            </a:r>
            <a:r>
              <a:rPr lang="tr-TR" baseline="0" dirty="0" err="1" smtClean="0"/>
              <a:t>this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table</a:t>
            </a:r>
            <a:r>
              <a:rPr lang="tr-TR" baseline="0" dirty="0" smtClean="0"/>
              <a:t>.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5085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In</a:t>
            </a:r>
            <a:r>
              <a:rPr lang="tr-TR" dirty="0" smtClean="0"/>
              <a:t> </a:t>
            </a:r>
            <a:r>
              <a:rPr lang="tr-TR" dirty="0" err="1" smtClean="0"/>
              <a:t>our</a:t>
            </a:r>
            <a:r>
              <a:rPr lang="tr-TR" dirty="0" smtClean="0"/>
              <a:t> </a:t>
            </a:r>
            <a:r>
              <a:rPr lang="tr-TR" dirty="0" err="1" smtClean="0"/>
              <a:t>last</a:t>
            </a:r>
            <a:r>
              <a:rPr lang="tr-TR" dirty="0" smtClean="0"/>
              <a:t> </a:t>
            </a:r>
            <a:r>
              <a:rPr lang="tr-TR" dirty="0" err="1" smtClean="0"/>
              <a:t>three</a:t>
            </a:r>
            <a:r>
              <a:rPr lang="tr-TR" dirty="0" smtClean="0"/>
              <a:t> </a:t>
            </a:r>
            <a:r>
              <a:rPr lang="tr-TR" dirty="0" err="1" smtClean="0"/>
              <a:t>conferences</a:t>
            </a:r>
            <a:r>
              <a:rPr lang="tr-TR" dirty="0" smtClean="0"/>
              <a:t>, I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talked</a:t>
            </a:r>
            <a:r>
              <a:rPr lang="tr-TR" dirty="0" smtClean="0"/>
              <a:t> </a:t>
            </a:r>
            <a:r>
              <a:rPr lang="tr-TR" dirty="0" err="1" smtClean="0"/>
              <a:t>too</a:t>
            </a:r>
            <a:r>
              <a:rPr lang="tr-TR" dirty="0" smtClean="0"/>
              <a:t> </a:t>
            </a:r>
            <a:r>
              <a:rPr lang="tr-TR" dirty="0" err="1" smtClean="0"/>
              <a:t>much</a:t>
            </a:r>
            <a:r>
              <a:rPr lang="tr-TR" dirty="0" smtClean="0"/>
              <a:t> </a:t>
            </a:r>
            <a:r>
              <a:rPr lang="tr-TR" dirty="0" err="1" smtClean="0"/>
              <a:t>about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RNA-</a:t>
            </a:r>
            <a:r>
              <a:rPr lang="tr-TR" dirty="0" err="1" smtClean="0"/>
              <a:t>Seq</a:t>
            </a:r>
            <a:r>
              <a:rPr lang="tr-TR" dirty="0" smtClean="0"/>
              <a:t> </a:t>
            </a:r>
            <a:r>
              <a:rPr lang="tr-TR" dirty="0" err="1" smtClean="0"/>
              <a:t>classification</a:t>
            </a:r>
            <a:r>
              <a:rPr lang="tr-TR" dirty="0" smtClean="0"/>
              <a:t> problem. </a:t>
            </a:r>
            <a:r>
              <a:rPr lang="tr-TR" dirty="0" err="1" smtClean="0"/>
              <a:t>Today</a:t>
            </a:r>
            <a:r>
              <a:rPr lang="tr-TR" dirty="0" smtClean="0"/>
              <a:t>, I </a:t>
            </a:r>
            <a:r>
              <a:rPr lang="tr-TR" dirty="0" err="1" smtClean="0"/>
              <a:t>will</a:t>
            </a:r>
            <a:r>
              <a:rPr lang="tr-TR" dirty="0" smtClean="0"/>
              <a:t> </a:t>
            </a:r>
            <a:r>
              <a:rPr lang="tr-TR" baseline="0" dirty="0" err="1" smtClean="0"/>
              <a:t>give</a:t>
            </a:r>
            <a:r>
              <a:rPr lang="tr-TR" baseline="0" dirty="0" smtClean="0"/>
              <a:t> a </a:t>
            </a:r>
            <a:r>
              <a:rPr lang="tr-TR" baseline="0" dirty="0" err="1" smtClean="0"/>
              <a:t>brief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overview</a:t>
            </a:r>
            <a:r>
              <a:rPr lang="tr-TR" baseline="0" dirty="0" smtClean="0"/>
              <a:t>. Gene-</a:t>
            </a:r>
            <a:r>
              <a:rPr lang="tr-TR" baseline="0" dirty="0" err="1" smtClean="0"/>
              <a:t>expression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based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classification</a:t>
            </a:r>
            <a:r>
              <a:rPr lang="tr-TR" baseline="0" dirty="0" smtClean="0"/>
              <a:t> is an </a:t>
            </a:r>
            <a:r>
              <a:rPr lang="tr-TR" baseline="0" dirty="0" err="1" smtClean="0"/>
              <a:t>important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task</a:t>
            </a:r>
            <a:r>
              <a:rPr lang="tr-TR" baseline="0" dirty="0" smtClean="0"/>
              <a:t> in </a:t>
            </a:r>
            <a:r>
              <a:rPr lang="tr-TR" baseline="0" dirty="0" err="1" smtClean="0"/>
              <a:t>genomics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mostly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molecular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diagnosis</a:t>
            </a:r>
            <a:r>
              <a:rPr lang="tr-TR" baseline="0" dirty="0" smtClean="0"/>
              <a:t>. Using gene-</a:t>
            </a:r>
            <a:r>
              <a:rPr lang="tr-TR" baseline="0" dirty="0" err="1" smtClean="0"/>
              <a:t>expression</a:t>
            </a:r>
            <a:r>
              <a:rPr lang="tr-TR" baseline="0" dirty="0" smtClean="0"/>
              <a:t> data,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can </a:t>
            </a:r>
            <a:r>
              <a:rPr lang="tr-TR" baseline="0" dirty="0" err="1" smtClean="0"/>
              <a:t>predict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whether</a:t>
            </a:r>
            <a:r>
              <a:rPr lang="tr-TR" baseline="0" dirty="0" smtClean="0"/>
              <a:t> a </a:t>
            </a:r>
            <a:r>
              <a:rPr lang="tr-TR" baseline="0" dirty="0" err="1" smtClean="0"/>
              <a:t>subject</a:t>
            </a:r>
            <a:r>
              <a:rPr lang="tr-TR" baseline="0" dirty="0" smtClean="0"/>
              <a:t> is </a:t>
            </a:r>
            <a:r>
              <a:rPr lang="tr-TR" baseline="0" dirty="0" err="1" smtClean="0"/>
              <a:t>cancer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or</a:t>
            </a:r>
            <a:r>
              <a:rPr lang="tr-TR" baseline="0" dirty="0" smtClean="0"/>
              <a:t> not, </a:t>
            </a:r>
            <a:r>
              <a:rPr lang="tr-TR" baseline="0" dirty="0" err="1" smtClean="0"/>
              <a:t>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can </a:t>
            </a:r>
            <a:r>
              <a:rPr lang="tr-TR" baseline="0" dirty="0" err="1" smtClean="0"/>
              <a:t>predict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disease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subtype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stage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so</a:t>
            </a:r>
            <a:r>
              <a:rPr lang="tr-TR" baseline="0" dirty="0" smtClean="0"/>
              <a:t> on. </a:t>
            </a:r>
            <a:r>
              <a:rPr lang="tr-TR" baseline="0" dirty="0" err="1" smtClean="0"/>
              <a:t>Two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high-throughput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techniques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quantify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gene </a:t>
            </a:r>
            <a:r>
              <a:rPr lang="tr-TR" baseline="0" dirty="0" err="1" smtClean="0"/>
              <a:t>expression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microarrays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next-generation</a:t>
            </a:r>
            <a:r>
              <a:rPr lang="tr-TR" baseline="0" dirty="0" smtClean="0"/>
              <a:t> RNA-</a:t>
            </a:r>
            <a:r>
              <a:rPr lang="tr-TR" baseline="0" dirty="0" err="1" smtClean="0"/>
              <a:t>sequencing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With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important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advantages</a:t>
            </a:r>
            <a:r>
              <a:rPr lang="tr-TR" baseline="0" dirty="0" smtClean="0"/>
              <a:t>, RNA-</a:t>
            </a:r>
            <a:r>
              <a:rPr lang="tr-TR" baseline="0" dirty="0" err="1" smtClean="0"/>
              <a:t>Seq</a:t>
            </a:r>
            <a:r>
              <a:rPr lang="tr-TR" baseline="0" dirty="0" smtClean="0"/>
              <a:t> has </a:t>
            </a:r>
            <a:r>
              <a:rPr lang="tr-TR" baseline="0" dirty="0" err="1" smtClean="0"/>
              <a:t>replaced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microarrays</a:t>
            </a:r>
            <a:r>
              <a:rPr lang="tr-TR" baseline="0" dirty="0" smtClean="0"/>
              <a:t> as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technology</a:t>
            </a:r>
            <a:r>
              <a:rPr lang="tr-TR" baseline="0" dirty="0" smtClean="0"/>
              <a:t> of </a:t>
            </a:r>
            <a:r>
              <a:rPr lang="tr-TR" baseline="0" dirty="0" err="1" smtClean="0"/>
              <a:t>choice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now</a:t>
            </a:r>
            <a:r>
              <a:rPr lang="tr-TR" baseline="0" dirty="0" smtClean="0"/>
              <a:t> it is </a:t>
            </a:r>
            <a:r>
              <a:rPr lang="tr-TR" baseline="0" dirty="0" err="1" smtClean="0"/>
              <a:t>currently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de </a:t>
            </a:r>
            <a:r>
              <a:rPr lang="tr-TR" baseline="0" dirty="0" err="1" smtClean="0"/>
              <a:t>facto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standard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approach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transcriptome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analysis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So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why</a:t>
            </a:r>
            <a:r>
              <a:rPr lang="tr-TR" baseline="0" dirty="0" smtClean="0"/>
              <a:t> do I </a:t>
            </a:r>
            <a:r>
              <a:rPr lang="tr-TR" baseline="0" dirty="0" err="1" smtClean="0"/>
              <a:t>still</a:t>
            </a:r>
            <a:r>
              <a:rPr lang="tr-TR" baseline="0" dirty="0" smtClean="0"/>
              <a:t> talk </a:t>
            </a:r>
            <a:r>
              <a:rPr lang="tr-TR" baseline="0" dirty="0" err="1" smtClean="0"/>
              <a:t>about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microarrays</a:t>
            </a:r>
            <a:r>
              <a:rPr lang="tr-TR" baseline="0" dirty="0" smtClean="0"/>
              <a:t>? </a:t>
            </a:r>
            <a:r>
              <a:rPr lang="tr-TR" baseline="0" dirty="0" err="1" smtClean="0"/>
              <a:t>Because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for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gene-</a:t>
            </a:r>
            <a:r>
              <a:rPr lang="tr-TR" baseline="0" dirty="0" err="1" smtClean="0"/>
              <a:t>expression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based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classification</a:t>
            </a:r>
            <a:r>
              <a:rPr lang="tr-TR" baseline="0" dirty="0" smtClean="0"/>
              <a:t> problem, </a:t>
            </a:r>
            <a:r>
              <a:rPr lang="tr-TR" baseline="0" dirty="0" err="1" smtClean="0"/>
              <a:t>there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quite</a:t>
            </a:r>
            <a:r>
              <a:rPr lang="tr-TR" baseline="0" dirty="0" smtClean="0"/>
              <a:t> a lot </a:t>
            </a:r>
            <a:r>
              <a:rPr lang="tr-TR" baseline="0" dirty="0" err="1" smtClean="0"/>
              <a:t>algorithms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have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been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developed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microarrays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most</a:t>
            </a:r>
            <a:r>
              <a:rPr lang="tr-TR" baseline="0" dirty="0" smtClean="0"/>
              <a:t> of </a:t>
            </a:r>
            <a:r>
              <a:rPr lang="tr-TR" baseline="0" dirty="0" err="1" smtClean="0"/>
              <a:t>these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algorithms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not </a:t>
            </a:r>
            <a:r>
              <a:rPr lang="tr-TR" baseline="0" dirty="0" err="1" smtClean="0"/>
              <a:t>used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today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due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technological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update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Microarray</a:t>
            </a:r>
            <a:r>
              <a:rPr lang="tr-TR" baseline="0" dirty="0" smtClean="0"/>
              <a:t> data has </a:t>
            </a:r>
            <a:r>
              <a:rPr lang="tr-TR" baseline="0" dirty="0" err="1" smtClean="0"/>
              <a:t>continuous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values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while</a:t>
            </a:r>
            <a:r>
              <a:rPr lang="tr-TR" baseline="0" dirty="0" smtClean="0"/>
              <a:t> RNA-</a:t>
            </a:r>
            <a:r>
              <a:rPr lang="tr-TR" baseline="0" dirty="0" err="1" smtClean="0"/>
              <a:t>Seq</a:t>
            </a:r>
            <a:r>
              <a:rPr lang="tr-TR" baseline="0" dirty="0" smtClean="0"/>
              <a:t> data has </a:t>
            </a:r>
            <a:r>
              <a:rPr lang="tr-TR" baseline="0" dirty="0" err="1" smtClean="0"/>
              <a:t>discrete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count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values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is </a:t>
            </a:r>
            <a:r>
              <a:rPr lang="tr-TR" baseline="0" dirty="0" err="1" smtClean="0"/>
              <a:t>highly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overdispersed</a:t>
            </a:r>
            <a:r>
              <a:rPr lang="tr-TR" baseline="0" dirty="0" smtClean="0"/>
              <a:t>. 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12</a:t>
            </a:fld>
            <a:endParaRPr lang="tr-T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There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still</a:t>
            </a:r>
            <a:r>
              <a:rPr lang="tr-TR" dirty="0" smtClean="0"/>
              <a:t> </a:t>
            </a:r>
            <a:r>
              <a:rPr lang="tr-TR" dirty="0" err="1" smtClean="0"/>
              <a:t>less</a:t>
            </a:r>
            <a:r>
              <a:rPr lang="tr-TR" dirty="0" smtClean="0"/>
              <a:t> </a:t>
            </a:r>
            <a:r>
              <a:rPr lang="tr-TR" dirty="0" err="1" smtClean="0"/>
              <a:t>advancements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classify</a:t>
            </a:r>
            <a:r>
              <a:rPr lang="tr-TR" baseline="0" dirty="0" smtClean="0"/>
              <a:t> RNA-</a:t>
            </a:r>
            <a:r>
              <a:rPr lang="tr-TR" baseline="0" dirty="0" err="1" smtClean="0"/>
              <a:t>Seq</a:t>
            </a:r>
            <a:r>
              <a:rPr lang="tr-TR" baseline="0" dirty="0" smtClean="0"/>
              <a:t> data. </a:t>
            </a:r>
            <a:r>
              <a:rPr lang="tr-TR" baseline="0" dirty="0" err="1" smtClean="0"/>
              <a:t>Witten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developed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Poisson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linear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discriminant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analysis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classifier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This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classifier</a:t>
            </a:r>
            <a:r>
              <a:rPr lang="tr-TR" baseline="0" dirty="0" smtClean="0"/>
              <a:t> is not </a:t>
            </a:r>
            <a:r>
              <a:rPr lang="tr-TR" baseline="0" dirty="0" err="1" smtClean="0"/>
              <a:t>able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deal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with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overdispersion</a:t>
            </a:r>
            <a:r>
              <a:rPr lang="tr-TR" baseline="0" dirty="0" smtClean="0"/>
              <a:t> problem.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authors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suggested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applying</a:t>
            </a:r>
            <a:r>
              <a:rPr lang="tr-TR" baseline="0" dirty="0" smtClean="0"/>
              <a:t> a </a:t>
            </a:r>
            <a:r>
              <a:rPr lang="tr-TR" baseline="0" dirty="0" err="1" smtClean="0"/>
              <a:t>power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transformation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prior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classification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analysis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overcome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overdispersion</a:t>
            </a:r>
            <a:r>
              <a:rPr lang="tr-TR" baseline="0" dirty="0" smtClean="0"/>
              <a:t> problem, </a:t>
            </a:r>
            <a:r>
              <a:rPr lang="tr-TR" baseline="0" dirty="0" err="1" smtClean="0"/>
              <a:t>Dong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proposed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negative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binomial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linear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discriminant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analysis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classifier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published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two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papers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In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first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one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suggested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application</a:t>
            </a:r>
            <a:r>
              <a:rPr lang="tr-TR" baseline="0" dirty="0" smtClean="0"/>
              <a:t> of </a:t>
            </a:r>
            <a:r>
              <a:rPr lang="tr-TR" baseline="0" dirty="0" err="1" smtClean="0"/>
              <a:t>microarray-based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methods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after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proper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transformations</a:t>
            </a:r>
            <a:r>
              <a:rPr lang="tr-TR" baseline="0" dirty="0" smtClean="0"/>
              <a:t>. I </a:t>
            </a:r>
            <a:r>
              <a:rPr lang="tr-TR" baseline="0" dirty="0" err="1" smtClean="0"/>
              <a:t>will</a:t>
            </a:r>
            <a:r>
              <a:rPr lang="tr-TR" baseline="0" dirty="0" smtClean="0"/>
              <a:t> talk </a:t>
            </a:r>
            <a:r>
              <a:rPr lang="tr-TR" baseline="0" dirty="0" err="1" smtClean="0"/>
              <a:t>about</a:t>
            </a:r>
            <a:r>
              <a:rPr lang="tr-TR" baseline="0" dirty="0" smtClean="0"/>
              <a:t> it </a:t>
            </a:r>
            <a:r>
              <a:rPr lang="tr-TR" baseline="0" dirty="0" err="1" smtClean="0"/>
              <a:t>later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in </a:t>
            </a:r>
            <a:r>
              <a:rPr lang="tr-TR" baseline="0" dirty="0" err="1" smtClean="0"/>
              <a:t>second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study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developed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three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voom-based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discriminant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classifiers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showed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that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these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methods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superior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others</a:t>
            </a:r>
            <a:r>
              <a:rPr lang="tr-TR" baseline="0" dirty="0" smtClean="0"/>
              <a:t> in </a:t>
            </a:r>
            <a:r>
              <a:rPr lang="tr-TR" baseline="0" dirty="0" err="1" smtClean="0"/>
              <a:t>terms</a:t>
            </a:r>
            <a:r>
              <a:rPr lang="tr-TR" baseline="0" dirty="0" smtClean="0"/>
              <a:t> of </a:t>
            </a:r>
            <a:r>
              <a:rPr lang="tr-TR" baseline="0" dirty="0" err="1" smtClean="0"/>
              <a:t>accuracy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sparsity</a:t>
            </a:r>
            <a:r>
              <a:rPr lang="tr-TR" baseline="0" dirty="0" smtClean="0"/>
              <a:t>. 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13</a:t>
            </a:fld>
            <a:endParaRPr lang="tr-T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were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methods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What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about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softwares</a:t>
            </a:r>
            <a:r>
              <a:rPr lang="tr-TR" baseline="0" dirty="0" smtClean="0"/>
              <a:t>? </a:t>
            </a:r>
            <a:r>
              <a:rPr lang="tr-TR" baseline="0" dirty="0" err="1" smtClean="0"/>
              <a:t>Currently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three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softwares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available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PoiClaClu</a:t>
            </a:r>
            <a:r>
              <a:rPr lang="tr-TR" baseline="0" dirty="0" smtClean="0"/>
              <a:t> is an R </a:t>
            </a:r>
            <a:r>
              <a:rPr lang="tr-TR" baseline="0" dirty="0" err="1" smtClean="0"/>
              <a:t>package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developed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by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Witten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illustrate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their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method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In</a:t>
            </a:r>
            <a:r>
              <a:rPr lang="tr-TR" baseline="0" dirty="0" smtClean="0"/>
              <a:t> 2014,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presented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MLSeq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package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easify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application</a:t>
            </a:r>
            <a:r>
              <a:rPr lang="tr-TR" baseline="0" dirty="0" smtClean="0"/>
              <a:t> of </a:t>
            </a:r>
            <a:r>
              <a:rPr lang="tr-TR" baseline="0" dirty="0" err="1" smtClean="0"/>
              <a:t>several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microarray-based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classifiers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raw</a:t>
            </a:r>
            <a:r>
              <a:rPr lang="tr-TR" baseline="0" dirty="0" smtClean="0"/>
              <a:t> RNA-</a:t>
            </a:r>
            <a:r>
              <a:rPr lang="tr-TR" baseline="0" dirty="0" err="1" smtClean="0"/>
              <a:t>Seq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count</a:t>
            </a:r>
            <a:r>
              <a:rPr lang="tr-TR" baseline="0" dirty="0" smtClean="0"/>
              <a:t> data.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finally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provided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voomDDA</a:t>
            </a:r>
            <a:r>
              <a:rPr lang="tr-TR" baseline="0" dirty="0" smtClean="0"/>
              <a:t> web </a:t>
            </a:r>
            <a:r>
              <a:rPr lang="tr-TR" baseline="0" dirty="0" err="1" smtClean="0"/>
              <a:t>tool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illustrate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voom</a:t>
            </a:r>
            <a:r>
              <a:rPr lang="tr-TR" baseline="0" dirty="0" smtClean="0"/>
              <a:t> </a:t>
            </a:r>
            <a:r>
              <a:rPr lang="tr-TR" baseline="0" dirty="0" err="1" smtClean="0"/>
              <a:t>based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classifiers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It</a:t>
            </a:r>
            <a:r>
              <a:rPr lang="tr-TR" baseline="0" dirty="0" smtClean="0"/>
              <a:t> is </a:t>
            </a:r>
            <a:r>
              <a:rPr lang="tr-TR" baseline="0" dirty="0" err="1" smtClean="0"/>
              <a:t>currently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available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through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web server at Hacettepe </a:t>
            </a:r>
            <a:r>
              <a:rPr lang="tr-TR" baseline="0" dirty="0" err="1" smtClean="0"/>
              <a:t>University</a:t>
            </a:r>
            <a:r>
              <a:rPr lang="tr-TR" baseline="0" dirty="0" smtClean="0"/>
              <a:t>.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14</a:t>
            </a:fld>
            <a:endParaRPr lang="tr-T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In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baseline="0" dirty="0" err="1" smtClean="0"/>
              <a:t>first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release</a:t>
            </a:r>
            <a:r>
              <a:rPr lang="tr-TR" baseline="0" dirty="0" smtClean="0"/>
              <a:t> of </a:t>
            </a:r>
            <a:r>
              <a:rPr lang="tr-TR" baseline="0" dirty="0" err="1" smtClean="0"/>
              <a:t>MLSeq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presented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only</a:t>
            </a:r>
            <a:r>
              <a:rPr lang="tr-TR" baseline="0" dirty="0" smtClean="0"/>
              <a:t> 4 </a:t>
            </a:r>
            <a:r>
              <a:rPr lang="tr-TR" baseline="0" dirty="0" err="1" smtClean="0"/>
              <a:t>classifiers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These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were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support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vector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machines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its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ensemble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bagging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support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vector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machines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random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forests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classification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trees</a:t>
            </a:r>
            <a:r>
              <a:rPr lang="tr-TR" baseline="0" dirty="0" smtClean="0"/>
              <a:t>.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15</a:t>
            </a:fld>
            <a:endParaRPr lang="tr-T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Now</a:t>
            </a:r>
            <a:r>
              <a:rPr lang="tr-TR" dirty="0" smtClean="0"/>
              <a:t>, </a:t>
            </a:r>
            <a:r>
              <a:rPr lang="tr-TR" dirty="0" err="1" smtClean="0"/>
              <a:t>there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new</a:t>
            </a:r>
            <a:r>
              <a:rPr lang="tr-TR" dirty="0" smtClean="0"/>
              <a:t> </a:t>
            </a:r>
            <a:r>
              <a:rPr lang="tr-TR" dirty="0" err="1" smtClean="0"/>
              <a:t>studies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we</a:t>
            </a:r>
            <a:r>
              <a:rPr lang="tr-TR" dirty="0" smtClean="0"/>
              <a:t> </a:t>
            </a:r>
            <a:r>
              <a:rPr lang="tr-TR" dirty="0" err="1" smtClean="0"/>
              <a:t>wanted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update</a:t>
            </a:r>
            <a:r>
              <a:rPr lang="tr-TR" dirty="0" smtClean="0"/>
              <a:t> </a:t>
            </a:r>
            <a:r>
              <a:rPr lang="tr-TR" dirty="0" err="1" smtClean="0"/>
              <a:t>our</a:t>
            </a:r>
            <a:r>
              <a:rPr lang="tr-TR" dirty="0" smtClean="0"/>
              <a:t> </a:t>
            </a:r>
            <a:r>
              <a:rPr lang="tr-TR" dirty="0" err="1" smtClean="0"/>
              <a:t>package</a:t>
            </a:r>
            <a:r>
              <a:rPr lang="tr-TR" dirty="0" smtClean="0"/>
              <a:t>.</a:t>
            </a:r>
            <a:r>
              <a:rPr lang="tr-TR" baseline="0" dirty="0" smtClean="0"/>
              <a:t> </a:t>
            </a:r>
            <a:r>
              <a:rPr lang="tr-TR" baseline="0" dirty="0" err="1" smtClean="0"/>
              <a:t>Besides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this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had </a:t>
            </a:r>
            <a:r>
              <a:rPr lang="tr-TR" baseline="0" dirty="0" err="1" smtClean="0"/>
              <a:t>other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reasons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wanted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reclaim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methods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developed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microarrays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however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abandoned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due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technological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update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Moreover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MLSeq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package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was</a:t>
            </a:r>
            <a:r>
              <a:rPr lang="tr-TR" baseline="0" dirty="0" smtClean="0"/>
              <a:t> not </a:t>
            </a:r>
            <a:r>
              <a:rPr lang="tr-TR" baseline="0" dirty="0" err="1" smtClean="0"/>
              <a:t>comprehensive,but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still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very</a:t>
            </a:r>
            <a:r>
              <a:rPr lang="tr-TR" baseline="0" dirty="0" smtClean="0"/>
              <a:t> popular. </a:t>
            </a:r>
            <a:r>
              <a:rPr lang="tr-TR" dirty="0" err="1" smtClean="0"/>
              <a:t>We</a:t>
            </a:r>
            <a:r>
              <a:rPr lang="tr-TR" dirty="0" smtClean="0"/>
              <a:t>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users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all</a:t>
            </a:r>
            <a:r>
              <a:rPr lang="tr-TR" dirty="0" smtClean="0"/>
              <a:t> </a:t>
            </a:r>
            <a:r>
              <a:rPr lang="tr-TR" dirty="0" err="1" smtClean="0"/>
              <a:t>over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world</a:t>
            </a:r>
            <a:r>
              <a:rPr lang="tr-TR" dirty="0" smtClean="0"/>
              <a:t>,</a:t>
            </a:r>
            <a:r>
              <a:rPr lang="tr-TR" baseline="0" dirty="0" smtClean="0"/>
              <a:t> </a:t>
            </a:r>
            <a:r>
              <a:rPr lang="tr-TR" baseline="0" dirty="0" err="1" smtClean="0"/>
              <a:t>like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from</a:t>
            </a:r>
            <a:r>
              <a:rPr lang="tr-TR" baseline="0" dirty="0" smtClean="0"/>
              <a:t> </a:t>
            </a:r>
            <a:r>
              <a:rPr lang="tr-TR" baseline="0" dirty="0" err="1" smtClean="0"/>
              <a:t>Broad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Institute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European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Bioinformatics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Institute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Max</a:t>
            </a:r>
            <a:r>
              <a:rPr lang="tr-TR" baseline="0" dirty="0" smtClean="0"/>
              <a:t>-Planck </a:t>
            </a:r>
            <a:r>
              <a:rPr lang="tr-TR" baseline="0" dirty="0" err="1" smtClean="0"/>
              <a:t>Institute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Currently</a:t>
            </a:r>
            <a:r>
              <a:rPr lang="tr-TR" baseline="0" dirty="0" smtClean="0"/>
              <a:t> it has </a:t>
            </a:r>
            <a:r>
              <a:rPr lang="tr-TR" baseline="0" dirty="0" err="1" smtClean="0"/>
              <a:t>been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downloaded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more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than</a:t>
            </a:r>
            <a:r>
              <a:rPr lang="tr-TR" baseline="0" dirty="0" smtClean="0"/>
              <a:t> 9.000 </a:t>
            </a:r>
            <a:r>
              <a:rPr lang="tr-TR" baseline="0" dirty="0" err="1" smtClean="0"/>
              <a:t>times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So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wanted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make</a:t>
            </a:r>
            <a:r>
              <a:rPr lang="tr-TR" baseline="0" dirty="0" smtClean="0"/>
              <a:t> it </a:t>
            </a:r>
            <a:r>
              <a:rPr lang="tr-TR" baseline="0" dirty="0" err="1" smtClean="0"/>
              <a:t>more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comprehensive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also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practical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users</a:t>
            </a:r>
            <a:r>
              <a:rPr lang="tr-TR" baseline="0" dirty="0" smtClean="0"/>
              <a:t>.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16</a:t>
            </a:fld>
            <a:endParaRPr lang="tr-T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an RNA-</a:t>
            </a:r>
            <a:r>
              <a:rPr lang="en-US" baseline="0" dirty="0" err="1" smtClean="0"/>
              <a:t>Seq</a:t>
            </a:r>
            <a:r>
              <a:rPr lang="en-US" baseline="0" dirty="0" smtClean="0"/>
              <a:t> data including raw </a:t>
            </a:r>
            <a:r>
              <a:rPr lang="tr-TR" baseline="0" dirty="0" err="1" smtClean="0"/>
              <a:t>counts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dirty="0" smtClean="0"/>
              <a:t>an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example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input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software. </a:t>
            </a:r>
            <a:r>
              <a:rPr lang="tr-TR" baseline="0" dirty="0" err="1" smtClean="0"/>
              <a:t>Rows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represent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genomic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features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which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may</a:t>
            </a:r>
            <a:r>
              <a:rPr lang="tr-TR" baseline="0" dirty="0" smtClean="0"/>
              <a:t> be </a:t>
            </a:r>
            <a:r>
              <a:rPr lang="tr-TR" baseline="0" dirty="0" err="1" smtClean="0"/>
              <a:t>genes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transcripts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miRNAs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Columns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refer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samples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column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totals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called</a:t>
            </a:r>
            <a:r>
              <a:rPr lang="tr-TR" baseline="0" dirty="0" smtClean="0"/>
              <a:t> as </a:t>
            </a:r>
            <a:r>
              <a:rPr lang="tr-TR" baseline="0" dirty="0" err="1" smtClean="0"/>
              <a:t>library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sizes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Because</a:t>
            </a:r>
            <a:r>
              <a:rPr lang="tr-TR" baseline="0" dirty="0" smtClean="0"/>
              <a:t> of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experimental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procedures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these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library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sizes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mostly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different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across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samples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affect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counts</a:t>
            </a:r>
            <a:r>
              <a:rPr lang="tr-TR" baseline="0" dirty="0" smtClean="0"/>
              <a:t> in </a:t>
            </a:r>
            <a:r>
              <a:rPr lang="tr-TR" baseline="0" dirty="0" err="1" smtClean="0"/>
              <a:t>this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table</a:t>
            </a:r>
            <a:r>
              <a:rPr lang="tr-TR" baseline="0" dirty="0" smtClean="0"/>
              <a:t>.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17</a:t>
            </a:fld>
            <a:endParaRPr lang="tr-T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differences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actually</a:t>
            </a:r>
            <a:r>
              <a:rPr lang="tr-TR" dirty="0" smtClean="0"/>
              <a:t> </a:t>
            </a:r>
            <a:r>
              <a:rPr lang="tr-TR" dirty="0" err="1" smtClean="0"/>
              <a:t>systematic</a:t>
            </a:r>
            <a:r>
              <a:rPr lang="tr-TR" dirty="0" smtClean="0"/>
              <a:t> </a:t>
            </a:r>
            <a:r>
              <a:rPr lang="tr-TR" dirty="0" err="1" smtClean="0"/>
              <a:t>biases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should</a:t>
            </a:r>
            <a:r>
              <a:rPr lang="tr-TR" dirty="0" smtClean="0"/>
              <a:t> be </a:t>
            </a:r>
            <a:r>
              <a:rPr lang="tr-TR" dirty="0" err="1" smtClean="0"/>
              <a:t>corrected</a:t>
            </a:r>
            <a:r>
              <a:rPr lang="tr-TR" dirty="0" smtClean="0"/>
              <a:t>.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Thus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need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normalize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data </a:t>
            </a:r>
            <a:r>
              <a:rPr lang="tr-TR" baseline="0" dirty="0" err="1" smtClean="0"/>
              <a:t>first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There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various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normalization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methods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Deseq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median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ratio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TMM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among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most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powerful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ones</a:t>
            </a:r>
            <a:r>
              <a:rPr lang="tr-TR" baseline="0" dirty="0" smtClean="0"/>
              <a:t>.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18</a:t>
            </a:fld>
            <a:endParaRPr lang="tr-T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after</a:t>
            </a:r>
            <a:r>
              <a:rPr lang="tr-TR" dirty="0" smtClean="0"/>
              <a:t> </a:t>
            </a:r>
            <a:r>
              <a:rPr lang="tr-TR" dirty="0" err="1" smtClean="0"/>
              <a:t>normalization</a:t>
            </a:r>
            <a:r>
              <a:rPr lang="tr-TR" dirty="0" smtClean="0"/>
              <a:t>, </a:t>
            </a:r>
            <a:r>
              <a:rPr lang="tr-TR" dirty="0" err="1" smtClean="0"/>
              <a:t>we</a:t>
            </a:r>
            <a:r>
              <a:rPr lang="tr-TR" dirty="0" smtClean="0"/>
              <a:t> can </a:t>
            </a:r>
            <a:r>
              <a:rPr lang="tr-TR" dirty="0" err="1" smtClean="0"/>
              <a:t>directly</a:t>
            </a:r>
            <a:r>
              <a:rPr lang="tr-TR" dirty="0" smtClean="0"/>
              <a:t> </a:t>
            </a:r>
            <a:r>
              <a:rPr lang="tr-TR" dirty="0" err="1" smtClean="0"/>
              <a:t>use</a:t>
            </a:r>
            <a:r>
              <a:rPr lang="tr-TR" dirty="0" smtClean="0"/>
              <a:t> a </a:t>
            </a:r>
            <a:r>
              <a:rPr lang="tr-TR" dirty="0" err="1" smtClean="0"/>
              <a:t>discrete</a:t>
            </a:r>
            <a:r>
              <a:rPr lang="tr-TR" dirty="0" smtClean="0"/>
              <a:t> </a:t>
            </a:r>
            <a:r>
              <a:rPr lang="tr-TR" dirty="0" err="1" smtClean="0"/>
              <a:t>classifier</a:t>
            </a:r>
            <a:r>
              <a:rPr lang="tr-TR" dirty="0" smtClean="0"/>
              <a:t>. </a:t>
            </a:r>
            <a:r>
              <a:rPr lang="tr-TR" baseline="0" dirty="0" err="1" smtClean="0"/>
              <a:t>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can </a:t>
            </a:r>
            <a:r>
              <a:rPr lang="tr-TR" baseline="0" dirty="0" err="1" smtClean="0"/>
              <a:t>transform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data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apply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microarray-based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classifiers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simple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approach</a:t>
            </a:r>
            <a:r>
              <a:rPr lang="tr-TR" baseline="0" dirty="0" smtClean="0"/>
              <a:t> is </a:t>
            </a:r>
            <a:r>
              <a:rPr lang="tr-TR" baseline="0" dirty="0" err="1" smtClean="0"/>
              <a:t>using</a:t>
            </a:r>
            <a:r>
              <a:rPr lang="tr-TR" baseline="0" dirty="0" smtClean="0"/>
              <a:t> a </a:t>
            </a:r>
            <a:r>
              <a:rPr lang="tr-TR" baseline="0" dirty="0" err="1" smtClean="0"/>
              <a:t>shifted-log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transformation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Even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transformed</a:t>
            </a:r>
            <a:r>
              <a:rPr lang="tr-TR" baseline="0" dirty="0" smtClean="0"/>
              <a:t> data has </a:t>
            </a:r>
            <a:r>
              <a:rPr lang="tr-TR" baseline="0" dirty="0" err="1" smtClean="0"/>
              <a:t>less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skew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distribution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with</a:t>
            </a:r>
            <a:r>
              <a:rPr lang="tr-TR" baseline="0" dirty="0" smtClean="0"/>
              <a:t> </a:t>
            </a:r>
            <a:r>
              <a:rPr lang="tr-TR" baseline="0" dirty="0" err="1" smtClean="0"/>
              <a:t>less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extreme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values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still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have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unequal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variances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all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genes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Variance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stabilizing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transformation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regularized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logarithmic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transformation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approved</a:t>
            </a:r>
            <a:r>
              <a:rPr lang="tr-TR" baseline="0" dirty="0" smtClean="0"/>
              <a:t> as </a:t>
            </a:r>
            <a:r>
              <a:rPr lang="tr-TR" baseline="0" dirty="0" err="1" smtClean="0"/>
              <a:t>more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robust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approaches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Voom</a:t>
            </a:r>
            <a:r>
              <a:rPr lang="tr-TR" baseline="0" dirty="0" smtClean="0"/>
              <a:t> is a </a:t>
            </a:r>
            <a:r>
              <a:rPr lang="tr-TR" baseline="0" dirty="0" err="1" smtClean="0"/>
              <a:t>powerful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method</a:t>
            </a:r>
            <a:r>
              <a:rPr lang="tr-TR" baseline="0" dirty="0" smtClean="0"/>
              <a:t>, it </a:t>
            </a:r>
            <a:r>
              <a:rPr lang="tr-TR" baseline="0" dirty="0" err="1" smtClean="0"/>
              <a:t>models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mean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variance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relationship</a:t>
            </a:r>
            <a:r>
              <a:rPr lang="tr-TR" baseline="0" dirty="0" smtClean="0"/>
              <a:t> of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data at </a:t>
            </a:r>
            <a:r>
              <a:rPr lang="tr-TR" baseline="0" dirty="0" err="1" smtClean="0"/>
              <a:t>observational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level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After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transformation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voom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provides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two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matrix</a:t>
            </a:r>
            <a:r>
              <a:rPr lang="tr-TR" baseline="0" dirty="0" smtClean="0"/>
              <a:t>. First </a:t>
            </a:r>
            <a:r>
              <a:rPr lang="tr-TR" baseline="0" dirty="0" err="1" smtClean="0"/>
              <a:t>matrix</a:t>
            </a:r>
            <a:r>
              <a:rPr lang="tr-TR" baseline="0" dirty="0" smtClean="0"/>
              <a:t> is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transformed</a:t>
            </a:r>
            <a:r>
              <a:rPr lang="tr-TR" baseline="0" dirty="0" smtClean="0"/>
              <a:t> gene-</a:t>
            </a:r>
            <a:r>
              <a:rPr lang="tr-TR" baseline="0" dirty="0" err="1" smtClean="0"/>
              <a:t>expression</a:t>
            </a:r>
            <a:r>
              <a:rPr lang="tr-TR" baseline="0" dirty="0" smtClean="0"/>
              <a:t> data,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second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one</a:t>
            </a:r>
            <a:r>
              <a:rPr lang="tr-TR" baseline="0" dirty="0" smtClean="0"/>
              <a:t> is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precision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weights</a:t>
            </a:r>
            <a:r>
              <a:rPr lang="tr-TR" baseline="0" dirty="0" smtClean="0"/>
              <a:t> in </a:t>
            </a:r>
            <a:r>
              <a:rPr lang="tr-TR" baseline="0" dirty="0" err="1" smtClean="0"/>
              <a:t>same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dimension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So</a:t>
            </a:r>
            <a:r>
              <a:rPr lang="tr-TR" baseline="0" dirty="0" smtClean="0"/>
              <a:t>, a </a:t>
            </a:r>
            <a:r>
              <a:rPr lang="tr-TR" baseline="0" dirty="0" err="1" smtClean="0"/>
              <a:t>classifier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should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deal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with</a:t>
            </a:r>
            <a:r>
              <a:rPr lang="tr-TR" baseline="0" dirty="0" smtClean="0"/>
              <a:t> </a:t>
            </a:r>
            <a:r>
              <a:rPr lang="tr-TR" baseline="0" dirty="0" err="1" smtClean="0"/>
              <a:t>both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transformed</a:t>
            </a:r>
            <a:r>
              <a:rPr lang="tr-TR" baseline="0" dirty="0" smtClean="0"/>
              <a:t> data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weights</a:t>
            </a:r>
            <a:r>
              <a:rPr lang="tr-TR" baseline="0" dirty="0" smtClean="0"/>
              <a:t> data. </a:t>
            </a:r>
            <a:r>
              <a:rPr lang="en-US" baseline="0" dirty="0" smtClean="0"/>
              <a:t>T</a:t>
            </a:r>
            <a:r>
              <a:rPr lang="tr-TR" baseline="0" dirty="0" err="1" smtClean="0"/>
              <a:t>hat’s</a:t>
            </a:r>
            <a:r>
              <a:rPr lang="tr-TR" baseline="0" dirty="0" smtClean="0"/>
              <a:t> how </a:t>
            </a:r>
            <a:r>
              <a:rPr lang="tr-TR" baseline="0" dirty="0" err="1" smtClean="0"/>
              <a:t>voomDDA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classifiers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work</a:t>
            </a:r>
            <a:r>
              <a:rPr lang="tr-TR" baseline="0" dirty="0" smtClean="0"/>
              <a:t>.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19</a:t>
            </a:fld>
            <a:endParaRPr 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228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baseline="0" dirty="0" err="1" smtClean="0"/>
              <a:t>MLSeq</a:t>
            </a:r>
            <a:r>
              <a:rPr lang="tr-TR" baseline="0" dirty="0" smtClean="0"/>
              <a:t> 2 has </a:t>
            </a:r>
            <a:r>
              <a:rPr lang="tr-TR" baseline="0" dirty="0" err="1" smtClean="0"/>
              <a:t>currently</a:t>
            </a:r>
            <a:r>
              <a:rPr lang="tr-TR" baseline="0" dirty="0" smtClean="0"/>
              <a:t> 3 </a:t>
            </a:r>
            <a:r>
              <a:rPr lang="tr-TR" baseline="0" dirty="0" err="1" smtClean="0"/>
              <a:t>discrete</a:t>
            </a:r>
            <a:r>
              <a:rPr lang="tr-TR" baseline="0" dirty="0" smtClean="0"/>
              <a:t>, 3 </a:t>
            </a:r>
            <a:r>
              <a:rPr lang="tr-TR" baseline="0" dirty="0" err="1" smtClean="0"/>
              <a:t>voom-based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87 </a:t>
            </a:r>
            <a:r>
              <a:rPr lang="tr-TR" baseline="0" dirty="0" err="1" smtClean="0"/>
              <a:t>microarray-based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classifiers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Microarray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classifiers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include</a:t>
            </a:r>
            <a:r>
              <a:rPr lang="tr-TR" baseline="0" dirty="0" smtClean="0"/>
              <a:t> popular </a:t>
            </a:r>
            <a:r>
              <a:rPr lang="tr-TR" baseline="0" dirty="0" err="1" smtClean="0"/>
              <a:t>methods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such</a:t>
            </a:r>
            <a:r>
              <a:rPr lang="tr-TR" baseline="0" dirty="0" smtClean="0"/>
              <a:t> as </a:t>
            </a:r>
            <a:r>
              <a:rPr lang="tr-TR" baseline="0" dirty="0" err="1" smtClean="0"/>
              <a:t>nearest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shrunken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centroids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support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vector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machines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random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forests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deep</a:t>
            </a:r>
            <a:r>
              <a:rPr lang="tr-TR" baseline="0" dirty="0" smtClean="0"/>
              <a:t> </a:t>
            </a:r>
            <a:r>
              <a:rPr lang="tr-TR" baseline="0" dirty="0" err="1" smtClean="0"/>
              <a:t>neural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networks</a:t>
            </a:r>
            <a:r>
              <a:rPr lang="tr-TR" baseline="0" dirty="0" smtClean="0"/>
              <a:t>.</a:t>
            </a:r>
          </a:p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20</a:t>
            </a:fld>
            <a:endParaRPr lang="tr-T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Using </a:t>
            </a:r>
            <a:r>
              <a:rPr lang="tr-TR" dirty="0" err="1" smtClean="0"/>
              <a:t>MLSeq</a:t>
            </a:r>
            <a:r>
              <a:rPr lang="tr-TR" dirty="0" smtClean="0"/>
              <a:t> 2.0,</a:t>
            </a:r>
            <a:r>
              <a:rPr lang="tr-TR" baseline="0" dirty="0" smtClean="0"/>
              <a:t> </a:t>
            </a:r>
            <a:r>
              <a:rPr lang="tr-TR" baseline="0" dirty="0" err="1" smtClean="0"/>
              <a:t>you</a:t>
            </a:r>
            <a:r>
              <a:rPr lang="tr-TR" baseline="0" dirty="0" smtClean="0"/>
              <a:t> can </a:t>
            </a:r>
            <a:r>
              <a:rPr lang="tr-TR" baseline="0" dirty="0" err="1" smtClean="0"/>
              <a:t>preprocess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your</a:t>
            </a:r>
            <a:r>
              <a:rPr lang="tr-TR" baseline="0" dirty="0" smtClean="0"/>
              <a:t> data, fit </a:t>
            </a:r>
            <a:r>
              <a:rPr lang="tr-TR" baseline="0" dirty="0" err="1" smtClean="0"/>
              <a:t>machine-learning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models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optimize </a:t>
            </a:r>
            <a:r>
              <a:rPr lang="tr-TR" baseline="0" dirty="0" err="1" smtClean="0"/>
              <a:t>your</a:t>
            </a:r>
            <a:r>
              <a:rPr lang="tr-TR" baseline="0" dirty="0" smtClean="0"/>
              <a:t> model </a:t>
            </a:r>
            <a:r>
              <a:rPr lang="tr-TR" baseline="0" dirty="0" err="1" smtClean="0"/>
              <a:t>parameters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You</a:t>
            </a:r>
            <a:r>
              <a:rPr lang="tr-TR" baseline="0" dirty="0" smtClean="0"/>
              <a:t> can do </a:t>
            </a:r>
            <a:r>
              <a:rPr lang="tr-TR" baseline="0" dirty="0" err="1" smtClean="0"/>
              <a:t>resampling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overcome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overfitting</a:t>
            </a:r>
            <a:r>
              <a:rPr lang="tr-TR" baseline="0" dirty="0" smtClean="0"/>
              <a:t> problem, </a:t>
            </a:r>
            <a:r>
              <a:rPr lang="tr-TR" baseline="0" dirty="0" err="1" smtClean="0"/>
              <a:t>for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example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you</a:t>
            </a:r>
            <a:r>
              <a:rPr lang="tr-TR" baseline="0" dirty="0" smtClean="0"/>
              <a:t> can </a:t>
            </a:r>
            <a:r>
              <a:rPr lang="tr-TR" baseline="0" dirty="0" err="1" smtClean="0"/>
              <a:t>apply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cross-validation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bootstrap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Jackknife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methods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You</a:t>
            </a:r>
            <a:r>
              <a:rPr lang="tr-TR" baseline="0" dirty="0" smtClean="0"/>
              <a:t> can </a:t>
            </a:r>
            <a:r>
              <a:rPr lang="tr-TR" baseline="0" dirty="0" err="1" smtClean="0"/>
              <a:t>predict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your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labels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assess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your</a:t>
            </a:r>
            <a:r>
              <a:rPr lang="tr-TR" baseline="0" dirty="0" smtClean="0"/>
              <a:t> model </a:t>
            </a:r>
            <a:r>
              <a:rPr lang="tr-TR" baseline="0" dirty="0" err="1" smtClean="0"/>
              <a:t>performance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using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several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statistical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measures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You</a:t>
            </a:r>
            <a:r>
              <a:rPr lang="tr-TR" baseline="0" dirty="0" smtClean="0"/>
              <a:t> can </a:t>
            </a:r>
            <a:r>
              <a:rPr lang="tr-TR" baseline="0" dirty="0" err="1" smtClean="0"/>
              <a:t>compare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models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identify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diagnostic</a:t>
            </a:r>
            <a:r>
              <a:rPr lang="tr-TR" baseline="0" dirty="0" smtClean="0"/>
              <a:t> </a:t>
            </a:r>
            <a:r>
              <a:rPr lang="tr-TR" baseline="0" dirty="0" err="1" smtClean="0"/>
              <a:t>biomarkers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, </a:t>
            </a:r>
            <a:r>
              <a:rPr lang="en-US" baseline="0" dirty="0" smtClean="0"/>
              <a:t>you can o</a:t>
            </a:r>
            <a:r>
              <a:rPr lang="tr-TR" baseline="0" dirty="0" err="1" smtClean="0"/>
              <a:t>rder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your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features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from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most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important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least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important</a:t>
            </a:r>
            <a:r>
              <a:rPr lang="tr-TR" baseline="0" dirty="0" smtClean="0"/>
              <a:t>.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21</a:t>
            </a:fld>
            <a:endParaRPr lang="tr-T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When</a:t>
            </a:r>
            <a:r>
              <a:rPr lang="tr-TR" dirty="0" smtClean="0"/>
              <a:t> </a:t>
            </a:r>
            <a:r>
              <a:rPr lang="tr-TR" dirty="0" err="1" smtClean="0"/>
              <a:t>we</a:t>
            </a:r>
            <a:r>
              <a:rPr lang="tr-TR" dirty="0" smtClean="0"/>
              <a:t> </a:t>
            </a:r>
            <a:r>
              <a:rPr lang="tr-TR" dirty="0" err="1" smtClean="0"/>
              <a:t>compare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current</a:t>
            </a:r>
            <a:r>
              <a:rPr lang="tr-TR" dirty="0" smtClean="0"/>
              <a:t> </a:t>
            </a:r>
            <a:r>
              <a:rPr lang="tr-TR" dirty="0" err="1" smtClean="0"/>
              <a:t>softwares</a:t>
            </a:r>
            <a:r>
              <a:rPr lang="tr-TR" dirty="0" smtClean="0"/>
              <a:t>, </a:t>
            </a:r>
            <a:r>
              <a:rPr lang="tr-TR" dirty="0" err="1" smtClean="0"/>
              <a:t>MLSeq</a:t>
            </a:r>
            <a:r>
              <a:rPr lang="tr-TR" dirty="0" smtClean="0"/>
              <a:t> 2.0 is </a:t>
            </a:r>
            <a:r>
              <a:rPr lang="tr-TR" dirty="0" err="1" smtClean="0"/>
              <a:t>now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most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comprehensive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one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with</a:t>
            </a:r>
            <a:r>
              <a:rPr lang="tr-TR" baseline="0" dirty="0" smtClean="0"/>
              <a:t> 93 </a:t>
            </a:r>
            <a:r>
              <a:rPr lang="tr-TR" baseline="0" dirty="0" err="1" smtClean="0"/>
              <a:t>classifiers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various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resampling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methods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detailed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performance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assessment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measures</a:t>
            </a:r>
            <a:r>
              <a:rPr lang="tr-TR" baseline="0" dirty="0" smtClean="0"/>
              <a:t>. 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22</a:t>
            </a:fld>
            <a:endParaRPr lang="tr-T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L</a:t>
            </a:r>
            <a:r>
              <a:rPr lang="en-US" dirty="0" smtClean="0"/>
              <a:t>e</a:t>
            </a:r>
            <a:r>
              <a:rPr lang="tr-TR" dirty="0" err="1" smtClean="0"/>
              <a:t>t’s</a:t>
            </a:r>
            <a:r>
              <a:rPr lang="tr-TR" dirty="0" smtClean="0"/>
              <a:t> </a:t>
            </a:r>
            <a:r>
              <a:rPr lang="tr-TR" dirty="0" err="1" smtClean="0"/>
              <a:t>see</a:t>
            </a:r>
            <a:r>
              <a:rPr lang="tr-TR" dirty="0" smtClean="0"/>
              <a:t> how it </a:t>
            </a:r>
            <a:r>
              <a:rPr lang="tr-TR" dirty="0" err="1" smtClean="0"/>
              <a:t>works</a:t>
            </a:r>
            <a:r>
              <a:rPr lang="tr-TR" dirty="0" smtClean="0"/>
              <a:t>. 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23</a:t>
            </a:fld>
            <a:endParaRPr lang="tr-T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baseline="0" dirty="0" err="1" smtClean="0"/>
              <a:t>Input</a:t>
            </a:r>
            <a:r>
              <a:rPr lang="tr-TR" baseline="0" dirty="0" smtClean="0"/>
              <a:t> data </a:t>
            </a:r>
            <a:r>
              <a:rPr lang="tr-TR" baseline="0" dirty="0" err="1" smtClean="0"/>
              <a:t>should</a:t>
            </a:r>
            <a:r>
              <a:rPr lang="tr-TR" baseline="0" dirty="0" smtClean="0"/>
              <a:t> be in S4 </a:t>
            </a:r>
            <a:r>
              <a:rPr lang="tr-TR" baseline="0" dirty="0" err="1" smtClean="0"/>
              <a:t>DESeqDataSet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</a:t>
            </a:r>
            <a:r>
              <a:rPr lang="tr-TR" baseline="0" dirty="0" smtClean="0"/>
              <a:t>. How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do it? </a:t>
            </a:r>
            <a:r>
              <a:rPr lang="tr-TR" baseline="0" dirty="0" err="1" smtClean="0"/>
              <a:t>Simply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can </a:t>
            </a:r>
            <a:r>
              <a:rPr lang="tr-TR" baseline="0" dirty="0" err="1" smtClean="0"/>
              <a:t>use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DESeqDataSetFromMatrix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function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put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raw</a:t>
            </a:r>
            <a:r>
              <a:rPr lang="tr-TR" baseline="0" dirty="0" smtClean="0"/>
              <a:t> data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variable</a:t>
            </a:r>
            <a:r>
              <a:rPr lang="tr-TR" baseline="0" dirty="0" smtClean="0"/>
              <a:t> inside </a:t>
            </a:r>
            <a:r>
              <a:rPr lang="tr-TR" baseline="0" dirty="0" err="1" smtClean="0"/>
              <a:t>this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function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If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have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multiple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variables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can define a </a:t>
            </a:r>
            <a:r>
              <a:rPr lang="tr-TR" baseline="0" dirty="0" err="1" smtClean="0"/>
              <a:t>design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matrix</a:t>
            </a:r>
            <a:r>
              <a:rPr lang="tr-TR" baseline="0" dirty="0" smtClean="0"/>
              <a:t> here. </a:t>
            </a:r>
            <a:r>
              <a:rPr lang="tr-TR" baseline="0" dirty="0" err="1" smtClean="0"/>
              <a:t>So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this</a:t>
            </a:r>
            <a:r>
              <a:rPr lang="tr-TR" baseline="0" dirty="0" smtClean="0"/>
              <a:t> is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data.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have</a:t>
            </a:r>
            <a:r>
              <a:rPr lang="tr-TR" baseline="0" dirty="0" smtClean="0"/>
              <a:t> 714 </a:t>
            </a:r>
            <a:r>
              <a:rPr lang="tr-TR" baseline="0" dirty="0" err="1" smtClean="0"/>
              <a:t>features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which</a:t>
            </a:r>
            <a:r>
              <a:rPr lang="tr-TR" baseline="0" dirty="0" smtClean="0"/>
              <a:t> </a:t>
            </a:r>
            <a:r>
              <a:rPr lang="tr-TR" baseline="0" dirty="0" err="1" smtClean="0"/>
              <a:t>belong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40 </a:t>
            </a:r>
            <a:r>
              <a:rPr lang="tr-TR" baseline="0" dirty="0" err="1" smtClean="0"/>
              <a:t>samples</a:t>
            </a:r>
            <a:r>
              <a:rPr lang="tr-TR" baseline="0" dirty="0" smtClean="0"/>
              <a:t>.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24</a:t>
            </a:fld>
            <a:endParaRPr lang="tr-T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We</a:t>
            </a:r>
            <a:r>
              <a:rPr lang="tr-TR" dirty="0" smtClean="0"/>
              <a:t> can </a:t>
            </a:r>
            <a:r>
              <a:rPr lang="tr-TR" dirty="0" err="1" smtClean="0"/>
              <a:t>simply</a:t>
            </a:r>
            <a:r>
              <a:rPr lang="tr-TR" dirty="0" smtClean="0"/>
              <a:t> </a:t>
            </a:r>
            <a:r>
              <a:rPr lang="tr-TR" dirty="0" err="1" smtClean="0"/>
              <a:t>build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models</a:t>
            </a:r>
            <a:r>
              <a:rPr lang="tr-TR" baseline="0" dirty="0" smtClean="0"/>
              <a:t> in a </a:t>
            </a:r>
            <a:r>
              <a:rPr lang="tr-TR" baseline="0" dirty="0" err="1" smtClean="0"/>
              <a:t>single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classify</a:t>
            </a:r>
            <a:r>
              <a:rPr lang="tr-TR" baseline="0" dirty="0" smtClean="0"/>
              <a:t>(...) </a:t>
            </a:r>
            <a:r>
              <a:rPr lang="tr-TR" baseline="0" dirty="0" err="1" smtClean="0"/>
              <a:t>function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If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want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apply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resampling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can </a:t>
            </a:r>
            <a:r>
              <a:rPr lang="tr-TR" baseline="0" dirty="0" err="1" smtClean="0"/>
              <a:t>use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trainControl</a:t>
            </a:r>
            <a:r>
              <a:rPr lang="tr-TR" baseline="0" dirty="0" smtClean="0"/>
              <a:t>(...) </a:t>
            </a:r>
            <a:r>
              <a:rPr lang="tr-TR" baseline="0" dirty="0" err="1" smtClean="0"/>
              <a:t>function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first</a:t>
            </a:r>
            <a:r>
              <a:rPr lang="tr-TR" baseline="0" dirty="0" smtClean="0"/>
              <a:t>.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25</a:t>
            </a:fld>
            <a:endParaRPr lang="tr-T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example</a:t>
            </a:r>
            <a:r>
              <a:rPr lang="tr-TR" dirty="0" smtClean="0"/>
              <a:t>,</a:t>
            </a:r>
            <a:r>
              <a:rPr lang="tr-TR" baseline="0" dirty="0" smtClean="0"/>
              <a:t> here I </a:t>
            </a:r>
            <a:r>
              <a:rPr lang="tr-TR" baseline="0" dirty="0" err="1" smtClean="0"/>
              <a:t>selected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repeated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cross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validation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method</a:t>
            </a:r>
            <a:r>
              <a:rPr lang="tr-TR" baseline="0" dirty="0" smtClean="0"/>
              <a:t>. I </a:t>
            </a:r>
            <a:r>
              <a:rPr lang="tr-TR" baseline="0" dirty="0" err="1" smtClean="0"/>
              <a:t>used</a:t>
            </a:r>
            <a:r>
              <a:rPr lang="tr-TR" baseline="0" dirty="0" smtClean="0"/>
              <a:t> 5-fold </a:t>
            </a:r>
            <a:r>
              <a:rPr lang="tr-TR" baseline="0" dirty="0" err="1" smtClean="0"/>
              <a:t>cross-validation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repeated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process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for</a:t>
            </a:r>
            <a:r>
              <a:rPr lang="tr-TR" baseline="0" dirty="0" smtClean="0"/>
              <a:t> 10 </a:t>
            </a:r>
            <a:r>
              <a:rPr lang="tr-TR" baseline="0" dirty="0" err="1" smtClean="0"/>
              <a:t>times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In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classify</a:t>
            </a:r>
            <a:r>
              <a:rPr lang="tr-TR" baseline="0" dirty="0" smtClean="0"/>
              <a:t>(...) </a:t>
            </a:r>
            <a:r>
              <a:rPr lang="tr-TR" baseline="0" dirty="0" err="1" smtClean="0"/>
              <a:t>function</a:t>
            </a:r>
            <a:r>
              <a:rPr lang="tr-TR" baseline="0" dirty="0" smtClean="0"/>
              <a:t>, I define </a:t>
            </a:r>
            <a:r>
              <a:rPr lang="tr-TR" baseline="0" dirty="0" err="1" smtClean="0"/>
              <a:t>my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raw</a:t>
            </a:r>
            <a:r>
              <a:rPr lang="tr-TR" baseline="0" dirty="0" smtClean="0"/>
              <a:t> data here, </a:t>
            </a:r>
            <a:r>
              <a:rPr lang="tr-TR" baseline="0" dirty="0" err="1" smtClean="0"/>
              <a:t>class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variable</a:t>
            </a:r>
            <a:r>
              <a:rPr lang="tr-TR" baseline="0" dirty="0" smtClean="0"/>
              <a:t> here,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reference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</a:t>
            </a:r>
            <a:r>
              <a:rPr lang="tr-TR" baseline="0" dirty="0" smtClean="0"/>
              <a:t> here. </a:t>
            </a:r>
            <a:r>
              <a:rPr lang="tr-TR" baseline="0" dirty="0" err="1" smtClean="0"/>
              <a:t>This</a:t>
            </a:r>
            <a:r>
              <a:rPr lang="tr-TR" baseline="0" dirty="0" smtClean="0"/>
              <a:t> is </a:t>
            </a:r>
            <a:r>
              <a:rPr lang="tr-TR" baseline="0" dirty="0" err="1" smtClean="0"/>
              <a:t>required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performance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assessment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metrics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like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sensitivity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specificity</a:t>
            </a:r>
            <a:r>
              <a:rPr lang="tr-TR" baseline="0" dirty="0" smtClean="0"/>
              <a:t>. Here, I </a:t>
            </a:r>
            <a:r>
              <a:rPr lang="tr-TR" baseline="0" dirty="0" err="1" smtClean="0"/>
              <a:t>selected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flexible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discriminant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analysis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method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fit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model.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entire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list</a:t>
            </a:r>
            <a:r>
              <a:rPr lang="tr-TR" baseline="0" dirty="0" smtClean="0"/>
              <a:t> of </a:t>
            </a:r>
            <a:r>
              <a:rPr lang="tr-TR" baseline="0" dirty="0" err="1" smtClean="0"/>
              <a:t>classifiers</a:t>
            </a:r>
            <a:r>
              <a:rPr lang="tr-TR" baseline="0" dirty="0" smtClean="0"/>
              <a:t> can be </a:t>
            </a:r>
            <a:r>
              <a:rPr lang="tr-TR" baseline="0" dirty="0" err="1" smtClean="0"/>
              <a:t>found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with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availableMethods</a:t>
            </a:r>
            <a:r>
              <a:rPr lang="tr-TR" baseline="0" dirty="0" smtClean="0"/>
              <a:t>(...) </a:t>
            </a:r>
            <a:r>
              <a:rPr lang="tr-TR" baseline="0" dirty="0" err="1" smtClean="0"/>
              <a:t>function</a:t>
            </a:r>
            <a:r>
              <a:rPr lang="tr-TR" baseline="0" dirty="0" smtClean="0"/>
              <a:t>. I </a:t>
            </a:r>
            <a:r>
              <a:rPr lang="tr-TR" baseline="0" dirty="0" err="1" smtClean="0"/>
              <a:t>normalized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my</a:t>
            </a:r>
            <a:r>
              <a:rPr lang="tr-TR" baseline="0" dirty="0" smtClean="0"/>
              <a:t> data </a:t>
            </a:r>
            <a:r>
              <a:rPr lang="tr-TR" baseline="0" dirty="0" err="1" smtClean="0"/>
              <a:t>with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deseq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transfomed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my</a:t>
            </a:r>
            <a:r>
              <a:rPr lang="tr-TR" baseline="0" dirty="0" smtClean="0"/>
              <a:t> data </a:t>
            </a:r>
            <a:r>
              <a:rPr lang="tr-TR" baseline="0" dirty="0" err="1" smtClean="0"/>
              <a:t>with</a:t>
            </a:r>
            <a:r>
              <a:rPr lang="tr-TR" baseline="0" dirty="0" smtClean="0"/>
              <a:t> </a:t>
            </a:r>
            <a:r>
              <a:rPr lang="tr-TR" baseline="0" dirty="0" err="1" smtClean="0"/>
              <a:t>variance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stabilizing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transformation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method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After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fitting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model,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obtain</a:t>
            </a:r>
            <a:r>
              <a:rPr lang="tr-TR" baseline="0" dirty="0" smtClean="0"/>
              <a:t> an </a:t>
            </a:r>
            <a:r>
              <a:rPr lang="tr-TR" baseline="0" dirty="0" err="1" smtClean="0"/>
              <a:t>object</a:t>
            </a:r>
            <a:r>
              <a:rPr lang="tr-TR" baseline="0" dirty="0" smtClean="0"/>
              <a:t> in </a:t>
            </a:r>
            <a:r>
              <a:rPr lang="tr-TR" baseline="0" dirty="0" err="1" smtClean="0"/>
              <a:t>MLSeq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This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object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stores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all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information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need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prediction</a:t>
            </a:r>
            <a:r>
              <a:rPr lang="tr-TR" baseline="0" dirty="0" smtClean="0"/>
              <a:t>. Here, </a:t>
            </a:r>
            <a:r>
              <a:rPr lang="tr-TR" baseline="0" dirty="0" err="1" smtClean="0"/>
              <a:t>flexible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discriminant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analysis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built</a:t>
            </a:r>
            <a:r>
              <a:rPr lang="tr-TR" baseline="0" dirty="0" smtClean="0"/>
              <a:t> a model </a:t>
            </a:r>
            <a:r>
              <a:rPr lang="tr-TR" baseline="0" dirty="0" err="1" smtClean="0"/>
              <a:t>with</a:t>
            </a:r>
            <a:r>
              <a:rPr lang="tr-TR" baseline="0" dirty="0" smtClean="0"/>
              <a:t> 85% </a:t>
            </a:r>
            <a:r>
              <a:rPr lang="tr-TR" baseline="0" dirty="0" err="1" smtClean="0"/>
              <a:t>accuracy</a:t>
            </a:r>
            <a:r>
              <a:rPr lang="tr-TR" baseline="0" dirty="0" smtClean="0"/>
              <a:t>.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26</a:t>
            </a:fld>
            <a:endParaRPr lang="tr-T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We</a:t>
            </a:r>
            <a:r>
              <a:rPr lang="tr-TR" baseline="0" dirty="0" smtClean="0"/>
              <a:t> can </a:t>
            </a:r>
            <a:r>
              <a:rPr lang="tr-TR" baseline="0" dirty="0" err="1" smtClean="0"/>
              <a:t>use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trained</a:t>
            </a:r>
            <a:r>
              <a:rPr lang="tr-TR" baseline="0" dirty="0" smtClean="0"/>
              <a:t>(...) </a:t>
            </a:r>
            <a:r>
              <a:rPr lang="tr-TR" baseline="0" dirty="0" err="1" smtClean="0"/>
              <a:t>function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27</a:t>
            </a:fld>
            <a:endParaRPr lang="tr-T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Or</a:t>
            </a:r>
            <a:r>
              <a:rPr lang="tr-TR" dirty="0" smtClean="0"/>
              <a:t> </a:t>
            </a:r>
            <a:r>
              <a:rPr lang="tr-TR" dirty="0" err="1" smtClean="0"/>
              <a:t>plot</a:t>
            </a:r>
            <a:r>
              <a:rPr lang="tr-TR" dirty="0" smtClean="0"/>
              <a:t>(...) </a:t>
            </a:r>
            <a:r>
              <a:rPr lang="tr-TR" dirty="0" err="1" smtClean="0"/>
              <a:t>function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display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parameter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tuning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process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For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example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this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parameter</a:t>
            </a:r>
            <a:r>
              <a:rPr lang="tr-TR" baseline="0" dirty="0" smtClean="0"/>
              <a:t> is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best</a:t>
            </a:r>
            <a:r>
              <a:rPr lang="tr-TR" baseline="0" dirty="0" smtClean="0"/>
              <a:t>, since it has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highest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accuracy</a:t>
            </a:r>
            <a:r>
              <a:rPr lang="tr-TR" baseline="0" dirty="0" smtClean="0"/>
              <a:t>.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28</a:t>
            </a:fld>
            <a:endParaRPr lang="tr-T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update</a:t>
            </a:r>
            <a:r>
              <a:rPr lang="tr-TR" baseline="0" dirty="0" smtClean="0"/>
              <a:t>(...). </a:t>
            </a:r>
            <a:r>
              <a:rPr lang="tr-TR" dirty="0" err="1" smtClean="0"/>
              <a:t>This</a:t>
            </a:r>
            <a:r>
              <a:rPr lang="tr-TR" dirty="0" smtClean="0"/>
              <a:t> is </a:t>
            </a:r>
            <a:r>
              <a:rPr lang="tr-TR" dirty="0" err="1" smtClean="0"/>
              <a:t>my</a:t>
            </a:r>
            <a:r>
              <a:rPr lang="tr-TR" dirty="0" smtClean="0"/>
              <a:t> </a:t>
            </a:r>
            <a:r>
              <a:rPr lang="tr-TR" dirty="0" err="1" smtClean="0"/>
              <a:t>favourite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function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Let’s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consider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that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not </a:t>
            </a:r>
            <a:r>
              <a:rPr lang="tr-TR" baseline="0" dirty="0" err="1" smtClean="0"/>
              <a:t>satisfied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with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model,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can </a:t>
            </a:r>
            <a:r>
              <a:rPr lang="tr-TR" baseline="0" dirty="0" err="1" smtClean="0"/>
              <a:t>practically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change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classifier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For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example</a:t>
            </a:r>
            <a:r>
              <a:rPr lang="tr-TR" baseline="0" dirty="0" smtClean="0"/>
              <a:t>, I </a:t>
            </a:r>
            <a:r>
              <a:rPr lang="tr-TR" baseline="0" dirty="0" err="1" smtClean="0"/>
              <a:t>changed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my</a:t>
            </a:r>
            <a:r>
              <a:rPr lang="tr-TR" baseline="0" dirty="0" smtClean="0"/>
              <a:t> model </a:t>
            </a:r>
            <a:r>
              <a:rPr lang="tr-TR" baseline="0" dirty="0" err="1" smtClean="0"/>
              <a:t>object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random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forest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classifier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updated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So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easy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Or</a:t>
            </a:r>
            <a:r>
              <a:rPr lang="tr-TR" baseline="0" dirty="0" smtClean="0"/>
              <a:t>, I </a:t>
            </a:r>
            <a:r>
              <a:rPr lang="tr-TR" baseline="0" dirty="0" err="1" smtClean="0"/>
              <a:t>prefered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using</a:t>
            </a:r>
            <a:r>
              <a:rPr lang="tr-TR" baseline="0" dirty="0" smtClean="0"/>
              <a:t> a </a:t>
            </a:r>
            <a:r>
              <a:rPr lang="tr-TR" baseline="0" dirty="0" err="1" smtClean="0"/>
              <a:t>deep</a:t>
            </a:r>
            <a:r>
              <a:rPr lang="tr-TR" baseline="0" dirty="0" smtClean="0"/>
              <a:t> </a:t>
            </a:r>
            <a:r>
              <a:rPr lang="tr-TR" baseline="0" dirty="0" err="1" smtClean="0"/>
              <a:t>learning</a:t>
            </a:r>
            <a:r>
              <a:rPr lang="tr-TR" baseline="0" dirty="0" smtClean="0"/>
              <a:t> model,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updated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can </a:t>
            </a:r>
            <a:r>
              <a:rPr lang="tr-TR" baseline="0" dirty="0" err="1" smtClean="0"/>
              <a:t>change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preprocessing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method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resampling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method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Lets</a:t>
            </a:r>
            <a:r>
              <a:rPr lang="tr-TR" baseline="0" dirty="0" smtClean="0"/>
              <a:t> say, I </a:t>
            </a:r>
            <a:r>
              <a:rPr lang="tr-TR" baseline="0" dirty="0" err="1" smtClean="0"/>
              <a:t>want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use</a:t>
            </a:r>
            <a:r>
              <a:rPr lang="tr-TR" baseline="0" dirty="0" smtClean="0"/>
              <a:t> ten-</a:t>
            </a:r>
            <a:r>
              <a:rPr lang="tr-TR" baseline="0" dirty="0" err="1" smtClean="0"/>
              <a:t>fold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cross-validation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method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can </a:t>
            </a:r>
            <a:r>
              <a:rPr lang="tr-TR" baseline="0" dirty="0" err="1" smtClean="0"/>
              <a:t>change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every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arguments</a:t>
            </a:r>
            <a:r>
              <a:rPr lang="tr-TR" baseline="0" dirty="0" smtClean="0"/>
              <a:t> of </a:t>
            </a:r>
            <a:r>
              <a:rPr lang="tr-TR" baseline="0" dirty="0" err="1" smtClean="0"/>
              <a:t>classify</a:t>
            </a:r>
            <a:r>
              <a:rPr lang="tr-TR" baseline="0" dirty="0" smtClean="0"/>
              <a:t>(...) </a:t>
            </a:r>
            <a:r>
              <a:rPr lang="tr-TR" baseline="0" dirty="0" err="1" smtClean="0"/>
              <a:t>function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simply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update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model.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29</a:t>
            </a:fld>
            <a:endParaRPr lang="tr-T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RNASeq</a:t>
            </a:r>
            <a:r>
              <a:rPr lang="tr-TR" dirty="0" smtClean="0"/>
              <a:t> </a:t>
            </a:r>
            <a:r>
              <a:rPr lang="tr-TR" dirty="0" err="1" smtClean="0"/>
              <a:t>technology</a:t>
            </a:r>
            <a:r>
              <a:rPr lang="tr-TR" dirty="0" smtClean="0"/>
              <a:t>, it is </a:t>
            </a:r>
            <a:r>
              <a:rPr lang="tr-TR" dirty="0" err="1" smtClean="0"/>
              <a:t>possible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work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any</a:t>
            </a:r>
            <a:r>
              <a:rPr lang="tr-TR" dirty="0" smtClean="0"/>
              <a:t> </a:t>
            </a:r>
            <a:r>
              <a:rPr lang="tr-TR" dirty="0" err="1" smtClean="0"/>
              <a:t>genomic</a:t>
            </a:r>
            <a:r>
              <a:rPr lang="tr-TR" dirty="0" smtClean="0"/>
              <a:t> </a:t>
            </a:r>
            <a:r>
              <a:rPr lang="tr-TR" dirty="0" err="1" smtClean="0"/>
              <a:t>features</a:t>
            </a:r>
            <a:r>
              <a:rPr lang="tr-TR" dirty="0" smtClean="0"/>
              <a:t>, a </a:t>
            </a:r>
            <a:r>
              <a:rPr lang="tr-TR" dirty="0" err="1" smtClean="0"/>
              <a:t>pre</a:t>
            </a:r>
            <a:r>
              <a:rPr lang="tr-TR" dirty="0" smtClean="0"/>
              <a:t>-</a:t>
            </a:r>
            <a:r>
              <a:rPr lang="tr-TR" dirty="0" err="1" smtClean="0"/>
              <a:t>defined</a:t>
            </a:r>
            <a:r>
              <a:rPr lang="tr-TR" dirty="0" smtClean="0"/>
              <a:t> </a:t>
            </a:r>
            <a:r>
              <a:rPr lang="tr-TR" dirty="0" err="1" smtClean="0"/>
              <a:t>subset</a:t>
            </a:r>
            <a:r>
              <a:rPr lang="tr-TR" dirty="0" smtClean="0"/>
              <a:t> of </a:t>
            </a:r>
            <a:r>
              <a:rPr lang="tr-TR" dirty="0" err="1" smtClean="0"/>
              <a:t>transcriptomes</a:t>
            </a:r>
            <a:r>
              <a:rPr lang="tr-TR" dirty="0" smtClean="0"/>
              <a:t>, </a:t>
            </a:r>
            <a:r>
              <a:rPr lang="tr-TR" dirty="0" err="1" smtClean="0"/>
              <a:t>such</a:t>
            </a:r>
            <a:r>
              <a:rPr lang="tr-TR" dirty="0" smtClean="0"/>
              <a:t> as </a:t>
            </a:r>
            <a:r>
              <a:rPr lang="tr-TR" dirty="0" err="1" smtClean="0"/>
              <a:t>transcript</a:t>
            </a:r>
            <a:r>
              <a:rPr lang="tr-TR" dirty="0" smtClean="0"/>
              <a:t>, </a:t>
            </a:r>
            <a:r>
              <a:rPr lang="tr-TR" dirty="0" err="1" smtClean="0"/>
              <a:t>exon</a:t>
            </a:r>
            <a:r>
              <a:rPr lang="tr-TR" dirty="0" smtClean="0"/>
              <a:t> </a:t>
            </a:r>
            <a:r>
              <a:rPr lang="tr-TR" dirty="0" err="1" smtClean="0"/>
              <a:t>or</a:t>
            </a:r>
            <a:r>
              <a:rPr lang="tr-TR" dirty="0" smtClean="0"/>
              <a:t> gene.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simplicity</a:t>
            </a:r>
            <a:r>
              <a:rPr lang="tr-TR" dirty="0" smtClean="0"/>
              <a:t> of </a:t>
            </a:r>
            <a:r>
              <a:rPr lang="tr-TR" dirty="0" err="1" smtClean="0"/>
              <a:t>language</a:t>
            </a:r>
            <a:r>
              <a:rPr lang="tr-TR" dirty="0" smtClean="0"/>
              <a:t>, in </a:t>
            </a:r>
            <a:r>
              <a:rPr lang="tr-TR" dirty="0" err="1" smtClean="0"/>
              <a:t>this</a:t>
            </a:r>
            <a:r>
              <a:rPr lang="tr-TR" dirty="0" smtClean="0"/>
              <a:t> </a:t>
            </a:r>
            <a:r>
              <a:rPr lang="tr-TR" dirty="0" err="1" smtClean="0"/>
              <a:t>presentation</a:t>
            </a:r>
            <a:r>
              <a:rPr lang="tr-TR" dirty="0" smtClean="0"/>
              <a:t> I </a:t>
            </a:r>
            <a:r>
              <a:rPr lang="tr-TR" dirty="0" err="1" smtClean="0"/>
              <a:t>will</a:t>
            </a:r>
            <a:r>
              <a:rPr lang="tr-TR" dirty="0" smtClean="0"/>
              <a:t> </a:t>
            </a:r>
            <a:r>
              <a:rPr lang="tr-TR" dirty="0" err="1" smtClean="0"/>
              <a:t>assume</a:t>
            </a:r>
            <a:r>
              <a:rPr lang="tr-TR" baseline="0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genomic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features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refer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genes</a:t>
            </a:r>
            <a:r>
              <a:rPr lang="tr-TR" baseline="0" dirty="0" smtClean="0"/>
              <a:t>.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22805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30</a:t>
            </a:fld>
            <a:endParaRPr lang="tr-T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 smtClean="0"/>
              <a:t>After</a:t>
            </a:r>
            <a:r>
              <a:rPr lang="tr-TR" dirty="0" smtClean="0"/>
              <a:t> </a:t>
            </a:r>
            <a:r>
              <a:rPr lang="tr-TR" dirty="0" err="1" smtClean="0"/>
              <a:t>building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model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can </a:t>
            </a:r>
            <a:r>
              <a:rPr lang="tr-TR" baseline="0" dirty="0" err="1" smtClean="0"/>
              <a:t>predict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new</a:t>
            </a:r>
            <a:r>
              <a:rPr lang="tr-TR" baseline="0" dirty="0" smtClean="0"/>
              <a:t> data </a:t>
            </a:r>
            <a:r>
              <a:rPr lang="tr-TR" baseline="0" dirty="0" err="1" smtClean="0"/>
              <a:t>using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predict</a:t>
            </a:r>
            <a:r>
              <a:rPr lang="tr-TR" baseline="0" dirty="0" smtClean="0"/>
              <a:t>(...) </a:t>
            </a:r>
            <a:r>
              <a:rPr lang="tr-TR" baseline="0" dirty="0" err="1" smtClean="0"/>
              <a:t>function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assess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model </a:t>
            </a:r>
            <a:r>
              <a:rPr lang="tr-TR" baseline="0" dirty="0" err="1" smtClean="0"/>
              <a:t>performance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with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confusionMatrix</a:t>
            </a:r>
            <a:r>
              <a:rPr lang="tr-TR" baseline="0" dirty="0" smtClean="0"/>
              <a:t>(...) </a:t>
            </a:r>
            <a:r>
              <a:rPr lang="tr-TR" baseline="0" dirty="0" err="1" smtClean="0"/>
              <a:t>function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MLSeq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provides</a:t>
            </a:r>
            <a:r>
              <a:rPr lang="tr-TR" baseline="0" dirty="0" smtClean="0"/>
              <a:t> a </a:t>
            </a:r>
            <a:r>
              <a:rPr lang="tr-TR" baseline="0" dirty="0" err="1" smtClean="0"/>
              <a:t>detailed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summary</a:t>
            </a:r>
            <a:r>
              <a:rPr lang="tr-TR" baseline="0" dirty="0" smtClean="0"/>
              <a:t> of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model </a:t>
            </a:r>
            <a:r>
              <a:rPr lang="tr-TR" baseline="0" dirty="0" err="1" smtClean="0"/>
              <a:t>performance</a:t>
            </a:r>
            <a:r>
              <a:rPr lang="tr-TR" baseline="0" dirty="0" smtClean="0"/>
              <a:t>.</a:t>
            </a:r>
            <a:endParaRPr lang="tr-TR" dirty="0" smtClean="0"/>
          </a:p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31</a:t>
            </a:fld>
            <a:endParaRPr lang="tr-T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Also</a:t>
            </a:r>
            <a:r>
              <a:rPr lang="tr-TR" dirty="0" smtClean="0"/>
              <a:t>, </a:t>
            </a:r>
            <a:r>
              <a:rPr lang="tr-TR" dirty="0" err="1" smtClean="0"/>
              <a:t>we</a:t>
            </a:r>
            <a:r>
              <a:rPr lang="tr-TR" baseline="0" dirty="0" smtClean="0"/>
              <a:t> can </a:t>
            </a:r>
            <a:r>
              <a:rPr lang="tr-TR" baseline="0" dirty="0" err="1" smtClean="0"/>
              <a:t>order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features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from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most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important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least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important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For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example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this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feature</a:t>
            </a:r>
            <a:r>
              <a:rPr lang="tr-TR" baseline="0" dirty="0" smtClean="0"/>
              <a:t> is </a:t>
            </a:r>
            <a:r>
              <a:rPr lang="tr-TR" baseline="0" dirty="0" err="1" smtClean="0"/>
              <a:t>detected</a:t>
            </a:r>
            <a:r>
              <a:rPr lang="tr-TR" baseline="0" dirty="0" smtClean="0"/>
              <a:t> as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most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important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feature</a:t>
            </a:r>
            <a:r>
              <a:rPr lang="tr-TR" baseline="0" dirty="0" smtClean="0"/>
              <a:t>.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32</a:t>
            </a:fld>
            <a:endParaRPr lang="tr-T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we</a:t>
            </a:r>
            <a:r>
              <a:rPr lang="tr-TR" dirty="0" smtClean="0"/>
              <a:t> can </a:t>
            </a:r>
            <a:r>
              <a:rPr lang="tr-TR" dirty="0" err="1" smtClean="0"/>
              <a:t>use</a:t>
            </a:r>
            <a:r>
              <a:rPr lang="tr-TR" dirty="0" smtClean="0"/>
              <a:t> </a:t>
            </a:r>
            <a:r>
              <a:rPr lang="tr-TR" dirty="0" err="1" smtClean="0"/>
              <a:t>selectedGenes</a:t>
            </a:r>
            <a:r>
              <a:rPr lang="tr-TR" dirty="0" smtClean="0"/>
              <a:t>(...) </a:t>
            </a:r>
            <a:r>
              <a:rPr lang="tr-TR" dirty="0" err="1" smtClean="0"/>
              <a:t>function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display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diagnostic</a:t>
            </a:r>
            <a:r>
              <a:rPr lang="tr-TR" baseline="0" dirty="0" smtClean="0"/>
              <a:t> </a:t>
            </a:r>
            <a:r>
              <a:rPr lang="tr-TR" baseline="0" dirty="0" err="1" smtClean="0"/>
              <a:t>biomarkers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sparse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classifiers</a:t>
            </a:r>
            <a:r>
              <a:rPr lang="tr-TR" baseline="0" dirty="0" smtClean="0"/>
              <a:t>.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33</a:t>
            </a:fld>
            <a:endParaRPr lang="tr-T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finally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dirty="0" smtClean="0"/>
              <a:t>can </a:t>
            </a:r>
            <a:r>
              <a:rPr lang="tr-TR" dirty="0" err="1" smtClean="0"/>
              <a:t>draw</a:t>
            </a:r>
            <a:r>
              <a:rPr lang="tr-TR" dirty="0" smtClean="0"/>
              <a:t> </a:t>
            </a:r>
            <a:r>
              <a:rPr lang="tr-TR" dirty="0" err="1" smtClean="0"/>
              <a:t>Venn-diagrams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see</a:t>
            </a:r>
            <a:r>
              <a:rPr lang="tr-TR" dirty="0" smtClean="0"/>
              <a:t> how </a:t>
            </a:r>
            <a:r>
              <a:rPr lang="tr-TR" dirty="0" err="1" smtClean="0"/>
              <a:t>many</a:t>
            </a:r>
            <a:r>
              <a:rPr lang="tr-TR" dirty="0" smtClean="0"/>
              <a:t> </a:t>
            </a:r>
            <a:r>
              <a:rPr lang="tr-TR" dirty="0" err="1" smtClean="0"/>
              <a:t>features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overlapped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</a:t>
            </a:r>
            <a:r>
              <a:rPr lang="tr-TR" dirty="0" err="1" smtClean="0"/>
              <a:t>sparse</a:t>
            </a:r>
            <a:r>
              <a:rPr lang="tr-TR" dirty="0" smtClean="0"/>
              <a:t> </a:t>
            </a:r>
            <a:r>
              <a:rPr lang="tr-TR" dirty="0" err="1" smtClean="0"/>
              <a:t>classifiers</a:t>
            </a:r>
            <a:r>
              <a:rPr lang="tr-TR" dirty="0" smtClean="0"/>
              <a:t>.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34</a:t>
            </a:fld>
            <a:endParaRPr lang="tr-T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some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references</a:t>
            </a:r>
            <a:r>
              <a:rPr lang="tr-TR" dirty="0" smtClean="0"/>
              <a:t>. </a:t>
            </a:r>
            <a:r>
              <a:rPr lang="tr-TR" dirty="0" err="1" smtClean="0"/>
              <a:t>Thank</a:t>
            </a:r>
            <a:r>
              <a:rPr lang="tr-TR" baseline="0" dirty="0" smtClean="0"/>
              <a:t> </a:t>
            </a:r>
            <a:r>
              <a:rPr lang="tr-TR" baseline="0" dirty="0" err="1" smtClean="0"/>
              <a:t>you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listening</a:t>
            </a:r>
            <a:r>
              <a:rPr lang="tr-TR" baseline="0" dirty="0" smtClean="0"/>
              <a:t>.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35</a:t>
            </a:fld>
            <a:endParaRPr lang="tr-T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biological replicate per treatment group.</a:t>
            </a:r>
          </a:p>
          <a:p>
            <a:r>
              <a:rPr lang="en-US" dirty="0" smtClean="0"/>
              <a:t>Pros: Cheap, and can be informative.</a:t>
            </a:r>
          </a:p>
          <a:p>
            <a:r>
              <a:rPr lang="en-US" dirty="0" smtClean="0"/>
              <a:t>Cons: We can only make inferences about the particular biological individuals </a:t>
            </a:r>
          </a:p>
          <a:p>
            <a:r>
              <a:rPr lang="en-US" dirty="0" smtClean="0"/>
              <a:t>not the treatment groups.</a:t>
            </a:r>
          </a:p>
          <a:p>
            <a:r>
              <a:rPr lang="en-US" dirty="0" smtClean="0"/>
              <a:t>Applications: Pilot studies, non-model organism runs focused on reference </a:t>
            </a:r>
            <a:r>
              <a:rPr lang="en-US" dirty="0" err="1" smtClean="0"/>
              <a:t>transcriptome</a:t>
            </a:r>
            <a:r>
              <a:rPr lang="en-US" dirty="0" smtClean="0"/>
              <a:t> assembly.</a:t>
            </a:r>
            <a:endParaRPr lang="tr-TR" dirty="0" smtClean="0"/>
          </a:p>
          <a:p>
            <a:r>
              <a:rPr lang="tr-TR" dirty="0" smtClean="0"/>
              <a:t>-</a:t>
            </a:r>
          </a:p>
          <a:p>
            <a:r>
              <a:rPr lang="en-US" dirty="0" smtClean="0"/>
              <a:t>Multiple biological replicate per treatment group.</a:t>
            </a:r>
          </a:p>
          <a:p>
            <a:r>
              <a:rPr lang="en-US" dirty="0" smtClean="0"/>
              <a:t>Pros: We can make inferences about the treatment groups, and we can be </a:t>
            </a:r>
          </a:p>
          <a:p>
            <a:r>
              <a:rPr lang="en-US" dirty="0" smtClean="0"/>
              <a:t>more </a:t>
            </a:r>
            <a:r>
              <a:rPr lang="en-US" dirty="0" err="1" smtClean="0"/>
              <a:t>conﬁdent</a:t>
            </a:r>
            <a:r>
              <a:rPr lang="en-US" dirty="0" smtClean="0"/>
              <a:t> about our inferences.</a:t>
            </a:r>
          </a:p>
          <a:p>
            <a:r>
              <a:rPr lang="en-US" dirty="0" smtClean="0"/>
              <a:t>Cons: More expensive.</a:t>
            </a:r>
          </a:p>
          <a:p>
            <a:r>
              <a:rPr lang="en-US" dirty="0" smtClean="0"/>
              <a:t>Applications: Differential expression (and alternative splicing) analysis to make </a:t>
            </a:r>
          </a:p>
          <a:p>
            <a:r>
              <a:rPr lang="en-US" dirty="0" smtClean="0"/>
              <a:t>inferences about treatment groups, reliably infer networks.</a:t>
            </a:r>
            <a:endParaRPr lang="tr-TR" dirty="0" smtClean="0"/>
          </a:p>
          <a:p>
            <a:r>
              <a:rPr lang="tr-TR" dirty="0" smtClean="0"/>
              <a:t>-</a:t>
            </a:r>
          </a:p>
          <a:p>
            <a:r>
              <a:rPr lang="en-US" dirty="0" smtClean="0"/>
              <a:t>Biological replicates contain multiple individuals; technical replicates contain </a:t>
            </a:r>
          </a:p>
          <a:p>
            <a:r>
              <a:rPr lang="en-US" dirty="0" smtClean="0"/>
              <a:t>one individual with some technical steps replicated.</a:t>
            </a:r>
          </a:p>
          <a:p>
            <a:r>
              <a:rPr lang="en-US" dirty="0" smtClean="0"/>
              <a:t>Usually biological variance &gt; technical variance, thus biological replicates are </a:t>
            </a:r>
          </a:p>
          <a:p>
            <a:r>
              <a:rPr lang="en-US" dirty="0" smtClean="0"/>
              <a:t>more useful. Again, they also allow us to make inferences about the treatment </a:t>
            </a:r>
          </a:p>
          <a:p>
            <a:r>
              <a:rPr lang="en-US" dirty="0" smtClean="0"/>
              <a:t>groups.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2145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6501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1291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Genom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alignmenttan</a:t>
            </a:r>
            <a:r>
              <a:rPr lang="tr-TR" baseline="0" dirty="0" smtClean="0"/>
              <a:t> farklı, </a:t>
            </a:r>
            <a:r>
              <a:rPr lang="tr-TR" baseline="0" dirty="0" err="1" smtClean="0"/>
              <a:t>splice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junctionlar</a:t>
            </a:r>
            <a:r>
              <a:rPr lang="tr-TR" baseline="0" dirty="0" smtClean="0"/>
              <a:t> dikkate alınmalı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2886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Genom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alignmenttan</a:t>
            </a:r>
            <a:r>
              <a:rPr lang="tr-TR" baseline="0" dirty="0" smtClean="0"/>
              <a:t> farklı, </a:t>
            </a:r>
            <a:r>
              <a:rPr lang="tr-TR" baseline="0" dirty="0" err="1" smtClean="0"/>
              <a:t>splice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junctionlar</a:t>
            </a:r>
            <a:r>
              <a:rPr lang="tr-TR" baseline="0" dirty="0" smtClean="0"/>
              <a:t> dikkate alınmalı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4164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2EBED-3C3B-4224-8018-9983700ED629}" type="slidenum">
              <a:rPr lang="tr-TR" smtClean="0"/>
              <a:pPr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8446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25.02.2014</a:t>
            </a:r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OCTOBER 26, 2017, ANTALYA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25.02.2014</a:t>
            </a:r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OCTOBER 26, 2017, ANTALYA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25.02.2014</a:t>
            </a:r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OCTOBER 26, 2017, ANTALYA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25.02.2014</a:t>
            </a:r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OCTOBER 26, 2017, ANTALYA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25.02.2014</a:t>
            </a:r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OCTOBER 26, 2017, ANTALYA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25.02.2014</a:t>
            </a:r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OCTOBER 26, 2017, ANTALYA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25.02.2014</a:t>
            </a:r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OCTOBER 26, 2017, ANTALYA</a:t>
            </a:r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25.02.2014</a:t>
            </a:r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OCTOBER 26, 2017, ANTALYA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25.02.2014</a:t>
            </a:r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OCTOBER 26, 2017, ANTALYA</a:t>
            </a:r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25.02.2014</a:t>
            </a:r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OCTOBER 26, 2017, ANTALYA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25.02.2014</a:t>
            </a:r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OCTOBER 26, 2017, ANTALYA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 smtClean="0"/>
              <a:t>25.02.2014</a:t>
            </a:r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 smtClean="0"/>
              <a:t>OCTOBER 26, 2017, ANTALYA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110E6-ED60-425B-9520-BE101DB9CC17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gokmenzararsiz@erciyes.edu.tr" TargetMode="Externa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jpe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PoiClaClu/index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http://www.biosoft.hacettepe.edu.tr/voomDDA/" TargetMode="External"/><Relationship Id="rId4" Type="http://schemas.openxmlformats.org/officeDocument/2006/relationships/hyperlink" Target="https://bioconductor.org/packages/release/bioc/html/MLSeq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2123728" y="509162"/>
            <a:ext cx="6768752" cy="1848268"/>
          </a:xfrm>
        </p:spPr>
        <p:txBody>
          <a:bodyPr>
            <a:noAutofit/>
          </a:bodyPr>
          <a:lstStyle/>
          <a:p>
            <a:r>
              <a:rPr lang="tr-TR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BIOINFORMATICS </a:t>
            </a:r>
            <a:r>
              <a:rPr lang="tr-TR" sz="32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tr-TR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ARTIFICIAL INTELLIGENCE</a:t>
            </a:r>
            <a:endParaRPr lang="tr-TR" sz="32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5 Metin kutusu"/>
          <p:cNvSpPr txBox="1"/>
          <p:nvPr/>
        </p:nvSpPr>
        <p:spPr>
          <a:xfrm>
            <a:off x="0" y="204891"/>
            <a:ext cx="1619672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PROBLEM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METHODOLOGY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MLSeq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2.0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pic>
        <p:nvPicPr>
          <p:cNvPr id="7" name="Picture 2" descr="http://guzelsanat.erciyes.edu.tr/logolar/e_u_logo_jpg_96dpi_RGB.jpg"/>
          <p:cNvPicPr>
            <a:picLocks noChangeAspect="1" noChangeArrowheads="1"/>
          </p:cNvPicPr>
          <p:nvPr/>
        </p:nvPicPr>
        <p:blipFill>
          <a:blip r:embed="rId4" cstate="print"/>
          <a:srcRect l="12168" t="11154" r="11787" b="10773"/>
          <a:stretch>
            <a:fillRect/>
          </a:stretch>
        </p:blipFill>
        <p:spPr bwMode="auto">
          <a:xfrm>
            <a:off x="4499992" y="2420888"/>
            <a:ext cx="1792731" cy="1840537"/>
          </a:xfrm>
          <a:prstGeom prst="ellipse">
            <a:avLst/>
          </a:prstGeom>
          <a:noFill/>
        </p:spPr>
      </p:pic>
      <p:sp>
        <p:nvSpPr>
          <p:cNvPr id="10" name="2 Alt Başlık"/>
          <p:cNvSpPr txBox="1">
            <a:spLocks/>
          </p:cNvSpPr>
          <p:nvPr/>
        </p:nvSpPr>
        <p:spPr>
          <a:xfrm>
            <a:off x="1691680" y="4636606"/>
            <a:ext cx="7452320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tr-TR" sz="11200" b="1" smtClean="0">
                <a:solidFill>
                  <a:schemeClr val="tx1"/>
                </a:solidFill>
                <a:latin typeface="Bell MT" pitchFamily="18" charset="0"/>
              </a:rPr>
              <a:t>Assoc.Prof.Dr. Gökmen ZARARSIZ</a:t>
            </a:r>
            <a:endParaRPr lang="tr-TR" sz="11200" b="1" baseline="30000" smtClean="0">
              <a:solidFill>
                <a:schemeClr val="tx1"/>
              </a:solidFill>
              <a:latin typeface="Bell MT" pitchFamily="18" charset="0"/>
            </a:endParaRPr>
          </a:p>
          <a:p>
            <a:r>
              <a:rPr lang="tr-TR" sz="8000" b="1" smtClean="0">
                <a:solidFill>
                  <a:schemeClr val="tx1"/>
                </a:solidFill>
                <a:latin typeface="Bell MT" pitchFamily="18" charset="0"/>
                <a:hlinkClick r:id="rId5"/>
              </a:rPr>
              <a:t>gokmenzararsiz@erciyes.edu.tr</a:t>
            </a:r>
            <a:r>
              <a:rPr lang="tr-TR" sz="8000" b="1" smtClean="0">
                <a:solidFill>
                  <a:schemeClr val="tx1"/>
                </a:solidFill>
                <a:latin typeface="Bell MT" pitchFamily="18" charset="0"/>
              </a:rPr>
              <a:t> </a:t>
            </a:r>
          </a:p>
          <a:p>
            <a:endParaRPr lang="tr-TR" sz="4800" b="1" i="1" smtClean="0">
              <a:solidFill>
                <a:schemeClr val="tx1"/>
              </a:solidFill>
              <a:latin typeface="Bell MT" pitchFamily="18" charset="0"/>
            </a:endParaRPr>
          </a:p>
          <a:p>
            <a:r>
              <a:rPr lang="tr-TR" sz="7200" b="1" smtClean="0">
                <a:solidFill>
                  <a:schemeClr val="tx1"/>
                </a:solidFill>
                <a:latin typeface="Bell MT" pitchFamily="18" charset="0"/>
              </a:rPr>
              <a:t>Erciyes University, Faculty of Medicine, Department of Biostatistics</a:t>
            </a:r>
          </a:p>
          <a:p>
            <a:r>
              <a:rPr lang="tr-TR" sz="7200" b="1" smtClean="0">
                <a:solidFill>
                  <a:schemeClr val="tx1"/>
                </a:solidFill>
                <a:latin typeface="Bell MT" pitchFamily="18" charset="0"/>
              </a:rPr>
              <a:t>Erciyes University, Drug Application and Development Research Center</a:t>
            </a:r>
          </a:p>
          <a:p>
            <a:endParaRPr lang="tr-TR" sz="7200" b="1" smtClean="0">
              <a:solidFill>
                <a:schemeClr val="tx1"/>
              </a:solidFill>
              <a:latin typeface="Bell MT" pitchFamily="18" charset="0"/>
            </a:endParaRPr>
          </a:p>
          <a:p>
            <a:r>
              <a:rPr lang="tr-TR" sz="7200" b="1" smtClean="0">
                <a:solidFill>
                  <a:schemeClr val="tx1"/>
                </a:solidFill>
                <a:latin typeface="Bell MT" pitchFamily="18" charset="0"/>
              </a:rPr>
              <a:t>May 14, 2022</a:t>
            </a:r>
          </a:p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MİKROARRAY ve RNA-DİZİLEME VERİLERİ</a:t>
            </a:r>
            <a:endParaRPr lang="tr-TR" sz="25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smtClean="0">
                <a:solidFill>
                  <a:schemeClr val="tx1"/>
                </a:solidFill>
              </a:rPr>
              <a:t>11 EYLÜL 2014, ANTALYA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6588224" y="6356350"/>
            <a:ext cx="2133600" cy="365125"/>
          </a:xfrm>
        </p:spPr>
        <p:txBody>
          <a:bodyPr/>
          <a:lstStyle/>
          <a:p>
            <a:fld id="{5F4110E6-ED60-425B-9520-BE101DB9CC17}" type="slidenum">
              <a:rPr lang="tr-TR" smtClean="0"/>
              <a:pPr/>
              <a:t>10</a:t>
            </a:fld>
            <a:endParaRPr lang="tr-TR"/>
          </a:p>
        </p:txBody>
      </p:sp>
      <p:pic>
        <p:nvPicPr>
          <p:cNvPr id="9" name="Picture 2" descr="http://www.bby.hacettepe.edu.tr/akademik/guledaduzyoldogan/image/hacettepe_log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6165304"/>
            <a:ext cx="792088" cy="744259"/>
          </a:xfrm>
          <a:prstGeom prst="rect">
            <a:avLst/>
          </a:prstGeom>
          <a:noFill/>
        </p:spPr>
      </p:pic>
      <p:graphicFrame>
        <p:nvGraphicFramePr>
          <p:cNvPr id="18" name="17 Tablo"/>
          <p:cNvGraphicFramePr>
            <a:graphicFrameLocks noGrp="1"/>
          </p:cNvGraphicFramePr>
          <p:nvPr/>
        </p:nvGraphicFramePr>
        <p:xfrm>
          <a:off x="1907704" y="3934342"/>
          <a:ext cx="4188463" cy="244698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78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13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13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128">
                <a:tc>
                  <a:txBody>
                    <a:bodyPr/>
                    <a:lstStyle/>
                    <a:p>
                      <a:r>
                        <a:rPr lang="tr-TR" sz="1100" dirty="0" smtClean="0"/>
                        <a:t>Gen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G1iNS1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G144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G166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G179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CB541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CB660</a:t>
                      </a:r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376">
                <a:tc>
                  <a:txBody>
                    <a:bodyPr/>
                    <a:lstStyle/>
                    <a:p>
                      <a:r>
                        <a:rPr lang="tr-TR" sz="1100" b="1" dirty="0" smtClean="0"/>
                        <a:t>13CDNA73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4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0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6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1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0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5</a:t>
                      </a:r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048">
                <a:tc>
                  <a:txBody>
                    <a:bodyPr/>
                    <a:lstStyle/>
                    <a:p>
                      <a:r>
                        <a:rPr lang="tr-TR" sz="1100" b="1" dirty="0" smtClean="0"/>
                        <a:t>A2BP1</a:t>
                      </a:r>
                      <a:endParaRPr lang="tr-TR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19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18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20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7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1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5</a:t>
                      </a:r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720">
                <a:tc>
                  <a:txBody>
                    <a:bodyPr/>
                    <a:lstStyle/>
                    <a:p>
                      <a:r>
                        <a:rPr lang="tr-TR" sz="1100" b="1" dirty="0" smtClean="0"/>
                        <a:t>A2M</a:t>
                      </a:r>
                      <a:endParaRPr lang="tr-TR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2724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2209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13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49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193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548</a:t>
                      </a:r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314">
                <a:tc>
                  <a:txBody>
                    <a:bodyPr/>
                    <a:lstStyle/>
                    <a:p>
                      <a:r>
                        <a:rPr lang="tr-TR" sz="1100" b="1" dirty="0" smtClean="0"/>
                        <a:t>A4GALT</a:t>
                      </a:r>
                      <a:endParaRPr lang="tr-TR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0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0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48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0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0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0</a:t>
                      </a:r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986">
                <a:tc>
                  <a:txBody>
                    <a:bodyPr/>
                    <a:lstStyle/>
                    <a:p>
                      <a:r>
                        <a:rPr lang="tr-TR" sz="1100" b="1" dirty="0" smtClean="0"/>
                        <a:t>AAAS</a:t>
                      </a:r>
                      <a:endParaRPr lang="tr-TR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57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29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224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49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202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92</a:t>
                      </a:r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658">
                <a:tc>
                  <a:txBody>
                    <a:bodyPr/>
                    <a:lstStyle/>
                    <a:p>
                      <a:r>
                        <a:rPr lang="tr-TR" sz="1100" b="1" dirty="0" smtClean="0"/>
                        <a:t>AACS</a:t>
                      </a:r>
                      <a:endParaRPr lang="tr-TR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1904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1294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5073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5364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3737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3511</a:t>
                      </a:r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314">
                <a:tc>
                  <a:txBody>
                    <a:bodyPr/>
                    <a:lstStyle/>
                    <a:p>
                      <a:r>
                        <a:rPr lang="tr-TR" sz="1100" b="1" dirty="0" smtClean="0"/>
                        <a:t>AADACL1</a:t>
                      </a:r>
                      <a:endParaRPr lang="tr-TR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13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239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 683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158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40</a:t>
                      </a:r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9548">
                <a:tc>
                  <a:txBody>
                    <a:bodyPr/>
                    <a:lstStyle/>
                    <a:p>
                      <a:r>
                        <a:rPr lang="tr-TR" sz="1100" b="1" dirty="0" smtClean="0"/>
                        <a:t>[…]</a:t>
                      </a:r>
                      <a:endParaRPr lang="tr-TR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9" name="18 Metin kutusu"/>
          <p:cNvSpPr txBox="1"/>
          <p:nvPr/>
        </p:nvSpPr>
        <p:spPr>
          <a:xfrm>
            <a:off x="6534456" y="3894528"/>
            <a:ext cx="22145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dirty="0" smtClean="0"/>
              <a:t>RNA-dizileme sayma verisi</a:t>
            </a:r>
          </a:p>
          <a:p>
            <a:pPr algn="ctr"/>
            <a:endParaRPr lang="tr-TR" sz="1400" dirty="0" smtClean="0"/>
          </a:p>
          <a:p>
            <a:pPr algn="ctr"/>
            <a:r>
              <a:rPr lang="tr-TR" sz="1400" dirty="0" smtClean="0"/>
              <a:t>Kesikli dağılımlar</a:t>
            </a:r>
          </a:p>
          <a:p>
            <a:pPr algn="ctr"/>
            <a:endParaRPr lang="tr-TR" sz="1400" dirty="0" smtClean="0"/>
          </a:p>
          <a:p>
            <a:pPr algn="ctr"/>
            <a:r>
              <a:rPr lang="tr-TR" sz="1400" dirty="0" err="1" smtClean="0"/>
              <a:t>Poisson</a:t>
            </a:r>
            <a:r>
              <a:rPr lang="tr-TR" sz="1400" dirty="0" smtClean="0"/>
              <a:t>, negatif </a:t>
            </a:r>
            <a:r>
              <a:rPr lang="tr-TR" sz="1400" dirty="0" err="1" smtClean="0"/>
              <a:t>binom</a:t>
            </a:r>
            <a:r>
              <a:rPr lang="tr-TR" sz="1400" dirty="0" smtClean="0"/>
              <a:t> vb.</a:t>
            </a:r>
            <a:endParaRPr lang="tr-TR" sz="1400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34522" y="5291664"/>
            <a:ext cx="1236696" cy="76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20 Yuvarlatılmış Dikdörtgen"/>
          <p:cNvSpPr/>
          <p:nvPr/>
        </p:nvSpPr>
        <p:spPr>
          <a:xfrm>
            <a:off x="6463018" y="3862904"/>
            <a:ext cx="2357454" cy="228601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aphicFrame>
        <p:nvGraphicFramePr>
          <p:cNvPr id="25" name="24 Tablo"/>
          <p:cNvGraphicFramePr>
            <a:graphicFrameLocks noGrp="1"/>
          </p:cNvGraphicFramePr>
          <p:nvPr/>
        </p:nvGraphicFramePr>
        <p:xfrm>
          <a:off x="1907704" y="1270046"/>
          <a:ext cx="4188463" cy="244698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78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13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13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128">
                <a:tc>
                  <a:txBody>
                    <a:bodyPr/>
                    <a:lstStyle/>
                    <a:p>
                      <a:r>
                        <a:rPr lang="tr-TR" sz="1100" dirty="0" err="1" smtClean="0"/>
                        <a:t>Gee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G1iNS1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G144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G166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G179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CB541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CB660</a:t>
                      </a:r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376">
                <a:tc>
                  <a:txBody>
                    <a:bodyPr/>
                    <a:lstStyle/>
                    <a:p>
                      <a:r>
                        <a:rPr lang="tr-TR" sz="1100" b="1" dirty="0" smtClean="0"/>
                        <a:t>13CDNA73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3.158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2.659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1.621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1.564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4.269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3.441</a:t>
                      </a:r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048">
                <a:tc>
                  <a:txBody>
                    <a:bodyPr/>
                    <a:lstStyle/>
                    <a:p>
                      <a:r>
                        <a:rPr lang="tr-TR" sz="1100" b="1" dirty="0" smtClean="0"/>
                        <a:t>A2BP1</a:t>
                      </a:r>
                      <a:endParaRPr lang="tr-TR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2.015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2.049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3.867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2.006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1.698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1.988</a:t>
                      </a:r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720">
                <a:tc>
                  <a:txBody>
                    <a:bodyPr/>
                    <a:lstStyle/>
                    <a:p>
                      <a:r>
                        <a:rPr lang="tr-TR" sz="1100" b="1" dirty="0" smtClean="0"/>
                        <a:t>A2M</a:t>
                      </a:r>
                      <a:endParaRPr lang="tr-TR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3.655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2.699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1.966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4.526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4.658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5.124</a:t>
                      </a:r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314">
                <a:tc>
                  <a:txBody>
                    <a:bodyPr/>
                    <a:lstStyle/>
                    <a:p>
                      <a:r>
                        <a:rPr lang="tr-TR" sz="1100" b="1" dirty="0" smtClean="0"/>
                        <a:t>A4GALT</a:t>
                      </a:r>
                      <a:endParaRPr lang="tr-TR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2.598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5.689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0.498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2.557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3.478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2.619</a:t>
                      </a:r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986">
                <a:tc>
                  <a:txBody>
                    <a:bodyPr/>
                    <a:lstStyle/>
                    <a:p>
                      <a:r>
                        <a:rPr lang="tr-TR" sz="1100" b="1" dirty="0" smtClean="0"/>
                        <a:t>AAAS</a:t>
                      </a:r>
                      <a:endParaRPr lang="tr-TR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4.129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5.254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3.698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2.598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3.647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1.991</a:t>
                      </a:r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658">
                <a:tc>
                  <a:txBody>
                    <a:bodyPr/>
                    <a:lstStyle/>
                    <a:p>
                      <a:r>
                        <a:rPr lang="tr-TR" sz="1100" b="1" dirty="0" smtClean="0"/>
                        <a:t>AACS</a:t>
                      </a:r>
                      <a:endParaRPr lang="tr-TR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2.549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4.523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4.116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3.987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2.386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3.447</a:t>
                      </a:r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314">
                <a:tc>
                  <a:txBody>
                    <a:bodyPr/>
                    <a:lstStyle/>
                    <a:p>
                      <a:r>
                        <a:rPr lang="tr-TR" sz="1100" b="1" dirty="0" smtClean="0"/>
                        <a:t>AADACL1</a:t>
                      </a:r>
                      <a:endParaRPr lang="tr-TR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6.251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4.256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3.698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4.251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2.500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2.824</a:t>
                      </a:r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9548">
                <a:tc>
                  <a:txBody>
                    <a:bodyPr/>
                    <a:lstStyle/>
                    <a:p>
                      <a:r>
                        <a:rPr lang="tr-TR" sz="1100" b="1" dirty="0" smtClean="0"/>
                        <a:t>[…]</a:t>
                      </a:r>
                      <a:endParaRPr lang="tr-TR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6" name="25 Metin kutusu"/>
          <p:cNvSpPr txBox="1"/>
          <p:nvPr/>
        </p:nvSpPr>
        <p:spPr>
          <a:xfrm>
            <a:off x="6429388" y="1268760"/>
            <a:ext cx="25717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dirty="0" err="1" smtClean="0"/>
              <a:t>Mikroarray</a:t>
            </a:r>
            <a:r>
              <a:rPr lang="tr-TR" sz="1400" dirty="0" smtClean="0"/>
              <a:t> verisi</a:t>
            </a:r>
          </a:p>
          <a:p>
            <a:pPr algn="ctr"/>
            <a:endParaRPr lang="tr-TR" sz="1400" dirty="0" smtClean="0"/>
          </a:p>
          <a:p>
            <a:pPr algn="ctr"/>
            <a:r>
              <a:rPr lang="tr-TR" sz="1400" dirty="0" smtClean="0"/>
              <a:t>Sürekli dağılımlar</a:t>
            </a:r>
          </a:p>
          <a:p>
            <a:pPr algn="ctr"/>
            <a:endParaRPr lang="tr-TR" sz="1400" dirty="0" smtClean="0"/>
          </a:p>
          <a:p>
            <a:pPr algn="ctr"/>
            <a:r>
              <a:rPr lang="tr-TR" sz="1400" dirty="0" smtClean="0"/>
              <a:t>Normal vb.</a:t>
            </a:r>
            <a:endParaRPr lang="tr-TR" sz="1400" dirty="0"/>
          </a:p>
        </p:txBody>
      </p:sp>
      <p:pic>
        <p:nvPicPr>
          <p:cNvPr id="27" name="Picture 4" descr="https://encrypted-tbn2.gstatic.com/images?q=tbn:ANd9GcRU_Y5310fzy_y2Om0IxDl2Ohh4qeaLUGJqT-QazIQuFn2xLqjs5Q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67598" y="2483206"/>
            <a:ext cx="1262054" cy="941687"/>
          </a:xfrm>
          <a:prstGeom prst="rect">
            <a:avLst/>
          </a:prstGeom>
          <a:noFill/>
        </p:spPr>
      </p:pic>
      <p:sp>
        <p:nvSpPr>
          <p:cNvPr id="28" name="27 Aşağı Ok"/>
          <p:cNvSpPr/>
          <p:nvPr/>
        </p:nvSpPr>
        <p:spPr>
          <a:xfrm>
            <a:off x="7643834" y="1554512"/>
            <a:ext cx="142876" cy="14287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28 Aşağı Ok"/>
          <p:cNvSpPr/>
          <p:nvPr/>
        </p:nvSpPr>
        <p:spPr>
          <a:xfrm>
            <a:off x="7643834" y="1983140"/>
            <a:ext cx="142876" cy="14287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29 Yuvarlatılmış Dikdörtgen"/>
          <p:cNvSpPr/>
          <p:nvPr/>
        </p:nvSpPr>
        <p:spPr>
          <a:xfrm>
            <a:off x="6500826" y="1268760"/>
            <a:ext cx="2357454" cy="228601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1" name="30 Aşağı Ok"/>
          <p:cNvSpPr/>
          <p:nvPr/>
        </p:nvSpPr>
        <p:spPr>
          <a:xfrm>
            <a:off x="7596336" y="4225648"/>
            <a:ext cx="142876" cy="14287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2" name="31 Aşağı Ok"/>
          <p:cNvSpPr/>
          <p:nvPr/>
        </p:nvSpPr>
        <p:spPr>
          <a:xfrm>
            <a:off x="7596336" y="4654276"/>
            <a:ext cx="142876" cy="14287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21 Metin kutusu"/>
          <p:cNvSpPr txBox="1"/>
          <p:nvPr/>
        </p:nvSpPr>
        <p:spPr>
          <a:xfrm>
            <a:off x="0" y="204891"/>
            <a:ext cx="1619672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en-GB" sz="9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RNA-DİZİLEME VERİLERİ İLE </a:t>
            </a:r>
            <a:r>
              <a:rPr lang="tr-TR" sz="9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tr-TR" sz="9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GB" sz="9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GEN EKSPRESYONUNA DAYALI SINIFLANDIRMADA </a:t>
            </a:r>
            <a:br>
              <a:rPr lang="en-GB" sz="9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GB" sz="9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YENİ BİR YAKLAŞIM VE </a:t>
            </a:r>
            <a:r>
              <a:rPr lang="tr-TR" sz="9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tr-TR" sz="9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GB" sz="9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MLSEQ R/BIOCONDUCTOR YAZILIMI</a:t>
            </a:r>
            <a:endParaRPr lang="tr-TR" sz="90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RNA-DİZİLEME ve SINIFLANDIRMA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BAGGING DVM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VERİ SETLERİ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BULGULAR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TARTIŞMA/SONUÇ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MLSeq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R PAKETİ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KAYNAKLAR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24" name="23 Dikdörtgen"/>
          <p:cNvSpPr/>
          <p:nvPr/>
        </p:nvSpPr>
        <p:spPr>
          <a:xfrm>
            <a:off x="0" y="2500306"/>
            <a:ext cx="1548000" cy="36061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6953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9 Metin kutusu"/>
          <p:cNvSpPr txBox="1"/>
          <p:nvPr/>
        </p:nvSpPr>
        <p:spPr>
          <a:xfrm>
            <a:off x="0" y="204891"/>
            <a:ext cx="1619672" cy="5224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2.0: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MACHINE-LEARNING INTERFACE FOR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RNA-SEQUENCING DATA</a:t>
            </a:r>
            <a:endParaRPr lang="tr-TR" sz="105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PROBLEM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METHODOLOGY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MLSeq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2.0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16" name="15 Dikdörtgen"/>
          <p:cNvSpPr/>
          <p:nvPr/>
        </p:nvSpPr>
        <p:spPr>
          <a:xfrm>
            <a:off x="1643042" y="1142984"/>
            <a:ext cx="7500958" cy="571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RAW RNA-SEQ DATA</a:t>
            </a:r>
            <a:endParaRPr lang="tr-TR" sz="25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smtClean="0">
                <a:solidFill>
                  <a:schemeClr val="tx1"/>
                </a:solidFill>
              </a:rPr>
              <a:t>OCTOBER 26, 2017, ANTALYA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11</a:t>
            </a:fld>
            <a:endParaRPr lang="tr-TR"/>
          </a:p>
        </p:txBody>
      </p:sp>
      <p:sp>
        <p:nvSpPr>
          <p:cNvPr id="12" name="AutoShape 5" descr="data:image/jpeg;base64,/9j/4AAQSkZJRgABAQAAAQABAAD/2wCEAAkGBxQHEBMQBxMQExQSFRoYFxgTFBsYGxkdGR0iGhgVGhcYHjQgHyYlGxQXIT0iJik3Li4uGyszRDMsNzQuMSsBCgoKDg0OGxAQGzckHyUyNDI0LzcxLDQ0NTQsLCw1LywsNDQsNCw0Kyw0LC4uNDcsLDQsLC0sLiwsLCwsNDUsNP/AABEIAKsBJwMBIgACEQEDEQH/xAAbAAEAAgMBAQAAAAAAAAAAAAAABAYBAwUCB//EAEMQAAEDAgMDCAcGBAUFAQAAAAEAAgMEEQUSITFRkgYTFBUiQVJxM0NhcsHC0QcjMnOBsUKRoaJiY4KjshYkU+HwNP/EABgBAQEBAQEAAAAAAAAAAAAAAAACAQME/8QAKxEBAAECBAQFBAMAAAAAAAAAAAECEQMSITFBUZHhInGhsdEyYYHBEyPw/9oADAMBAAIRAxEAPwD69h9EyaJrpASSNe07f5qR1dHuPG76phXoWeXxUtBE6uj3Hjd9U6uj3Hjd9VLRBE6uj3Hjd9U6uj3Hjd9VLVdxLlE6krmUsbGFp5nO4uId9+ZWsyC1jlNPrfud7NQ6/V0e48bvqnV0e48bvquG/lewYn0ABuRsL3ueTrnYGPyNbbUZJQcw7wR3FWKmqG1TQ+nIc07CEGnq6PceN31Tq6PceN31UtEETq6PceN31Tq6PceN31UtEETq6PceN31Tq6PceN31UtEETq6PceN31Tq6PceN31UtEETq6PceN31Tq6PceN31UtEETq6PceN31Tq6PceN31UtEETq6PceN31Tq6PceN31UtEETq6PceN31Tq6PceN31UtEETq6PceN31Tq6PceN31UtEETq6PceN31Tq6PceN31UtEETq6PceN31Tq6PceN31UtEETq6PceN31Tq6PceN31UtEETq6PceN31Tq6PceN31UtEETq6PceN31Tq6PceN31UtEHLrKZtMWGG4Jdb8RP8ACd59iLdinq/f+Vyyg9YV6Fnl8VLUTCvQs8vipaAiIgKPLQxzSNlmjjdIwENcWguaDoQCdRe5/mpCIOfX0kccLjGxg5uF7WWaBlaW6tbuHZboNwWzCCXQsLnPddo1fluR3fgFl7xP0Ev5bv8AiVXMD5HRQ0kcc7qnMGWJbVzDu2hrXBg27MtvNZN+DpRFExOabfi/7haYpWzDNCQ4a6g3Gmh1HtC9qq/Z3hTcIp5YmOe4tqJWnMdOw4taWt2C7A13tJVqSmbxeW49FOHiTTTN4jiIiLXIREQEREBERAREQEREBERAREQEWuWoZCWtlc1pebNBIBcdtgDt/RbEBF5c8MsHkC5sLnadw/kvSAiIgIiICIiCDinq/f8AlcsrGKer9/5XLKD1hXoWeXxUtRMK9Czy+KloCIiAiLm1WOQ0tQymmcecky2AY4gZs2TM4Czc3NPAudS225BJxP0Ev5bv2K04JbmGZObtb1bCxvCSo2KYvG10lI/nBI6GRzbxuDXBrQXWfbKbZ29/7FTMJvzLOc5y9vWZc39miCFgv3VTWxn/AMrJB5PjaP8AlE9dlcUfcYmf8+lH+zJ9KgLtLKXbG3iecR7W94ERFriIiICIiAiIgIiICIiAiIgLn49SSV1PJHRP5t7hodl9dWkjUZhcXGovcLoKPiEJqI3Na7Lcbe7yPsOxZVs2mqaZiqN4U7FsIf0WlpKyqp46gyF0bpHDNdn3kcERf2nAPbEC7aWt3kWseM0NRWiPoM4gIBzWBcCTbZqNlj/NcflJQienp6WSqZC6SQOY7U3c3tRMYfCJeaOp1AA711ccwmXFBHzE5hLQc2XnbOJt/wCOVmyx2329yU7NqrmuZqneWvlDh8dRPQzSuhY+Go7JkIDnB0bwY477SdDbc1d1VflRhjKuro5JapkT2SDmo3hpz5TnkLAdcxa21+4ea72HYlFibS/DpGStBsSxwIva9tPYQfIgrUpSIiAiIgIiIIOKer9/5XLKxinq/f8AlcsoPWFehZ5fFS1Ewr0LPL4qWgIiIC41dydZWVTaovka5oZdrbZXc1nMRNxcZTO86EX0uuyiCuVnJ8Me6rnlkkkjpnxi7Y23BaMxc5jAXXLM1r2BcbDZbrYM3LAwENGn8MjpBxOAP0WzE/QS/lu/YrXgzs0DNWHTaxhYOEkn+qCFjB5mroZNO0+SEn2PjLx/dA1dpcblWebhjlb6qogd+hkax/8AY9y7KmN5dq9cOmfOPW/7ERFTiIiICIiAiIgIiICIiAiIgLmco8K67ppKdr3Rl4HaGuw3yuH8TTaxb3gkLpogqP8A0Y40EVCal4DHGQua23aF3RtjbfsMZIWODLnRgbe112MZwY4qI800kZYDcxlzcxNtzhu/qusiDl41g4xV0DnENMMhffLckFjmFoPd+MH/AE7Fo5LYG7BI3tqJGyueWatZkFo42xNGUuOuWMEm+0rtogIiICIiAiIgg4p6v3/lcsrGKer9/wCVyyg9YV6Fnl8VLUTCvQs8vipaAiIgIixfuQR8T9BL+W79ivOE3MLOd5y9vWZM3+32VnEz9zKP8t37Fa8FAEDMoYNP4Hl44iAUGnlRAamiqWRfiML8tvEGkt/qAp1HOKmNkjdj2tcP1F/itr25wQ7YdFx+R5tQwMO2JpiPnETGf+Cni7b4XlPvHZ2URFTiIiICIiAiIgIiICIiAiIgIiICIiAiIgIiICIiAiIgg4p6v3/lcsrGKer9/wCVyyg9YV6Fnl8VLUTCvQs8vipaAiIgKq4vgM1ViMVVCI3MYIrOc6zo+b50yBot6wTRtOo0brfQK1Igp9Thc0lZJWVUEMbRSOYHRvBe5z2gv5w5QXBpja1o8z3gCx4M7NAy5B07ozH/AGO1+q2Yn6CX8t37FecKuYWc4JAbbJC0u/sNkEtcHkzO1slXTsc3NDUvdlB1DZQJQbe89w/Rd5UilwmHAMUlfRtLpKqEvjaXEgOL/vh5G8btdljbcorm1pejByTRXFU8Lx5xPxdYMQrZmzsjoGtcNC+/de9g427Ogv8A/a+66epjjcYo4rgfwvc4+YaWi6mUVN0ZtibuJu53iJ2n/wBblIWZJm953eTLM8UTDKo1UYdKAHjR4HcR3EHZv/VS1AxBnRr1EFgWjtg6B7R8R3H9Ftw+vZiDc1OTobEHQjzC2mq3hndsTwlKREVqEREBERAREQEREBERAREQEREBERAREQEREEHFPV+/8rllYxT1fv8AyuWUHrCvQs8vipaiYV6Fnl8VLQEREBERBGxP0Ev5bv2K1YIQYGc3ktb+CQyDiIC24n6CX8t37FeMHdnhYXEnTvjMf9jtUExVSraaSpZVxnsGpETr66PBjuD+a5gtuCslbP0aNz/CDYbz3D9TYLm4rhploJII9XiO7T/mN7bXcYBXOuLz5aqw4pnEpirb5dlFGw2rFfDHNHskY14/1C/xUldGTExNpYIzCztQVz6GIUEjoYxZjxnZ/QPb/wAT+q6Kh4nGcokiF3RHOPbbRzf1aSFNUceSKuaYi8xvErQ5moIuPIr0qUIo9dXR4czPXyMjbma3M9waLuNmi53kriV/K+JoezBGvrpmBwyUwztDh/C+Ufds8ib+woLGipXJTlPX4vTNlqcP7RJF+dEQdY7QyQZhu17we5RqPl1URV88OP0UtPTxBv3rWukDCRcPe9gylrtdQLNy699gvyKLTYlDVhjqWWJ4luYyx7SH2FzlsdbDcpSAiIgIiICIiAiIgIiICIiAiIgg4p6v3/lcsrGKer9/5XLKD1hXoWeXxUtRMK9Czy+KloCIiAqri+LT0+JRQwlwiIiOUR3EgcZeeJfa45tscR0I/Hre4VqRBWq2ullqHNjcHU0tDJI0CMghwLQCXnXVrz2bDZ3rs4TcQs5wSA22SFpd/NpIXvE/QS/lu/YrTgz2CnYYuaDQPVuzN9utggzXffSRRf4s7vJmo/vLf5KcuVhNW3EJJZIjss1oO3KNc36kn+S6qiib6ppm+ri8lfuY5ac7aaeSP/STzkY/SOVg/RdpcSD/ALXEZG91TA2Qe9E7JIeGSH+S7a2nZ6MfWvNz167+txERU4uLhNQ+KZ9PIyzG5iy+0C+lt47XdsWrH+WNLgMrKete4zyC7Io2F73EmzW2GjS4mwzEA2OuhWeU2KMpAxlP95VOd9xEwgvLrbXeFlvxOOgHtsDzcH5KQ10ra/HBz1Y13aJuGRlv4Ymx7MrNoJ1JObv0iiMukppi2jRjHI5/LVrXcqXGENdeKCEg82DbNzkhFnvLbt07Lb6X2m4UNGzD4mQ0TQyONoa1o2ADQBb0VqEREFI5QfZvDilZHXUMr6WVhzEwtFnOGrHkb7ix8Q09q1coOXUvI4Rt5TU+fO6zZ6c2ic0C7yWv7TH22R3IPi0Nr4tU9OypAFQ1rwCCA4Ai42HXvCDNPMKljXxate0OGltCLjQ+a2Ko4th03JeOSp5KNL2NBc+jOrHb3Q98R78ou02/Dc3W3kBys/6op81WwQ1DPxxnQlp1ZM1h7WRwOhPeCLnaQtKIiAiIgIiICIiAiIgIiIIOKer9/wCVyysYp6v3/lcsoPWFehZ5fFS1Ewr0LPL4qWgIiICIiCNifoJfy3fsVBhqHPhjjhcTJILXMZZlaNr8jtdO7ebKdifoJfy3fsVC5OU7mRCSqDw94Gj3Zi1o/C3Nc+fmVNV50ZPJPo6NlE3LTNDR+/tJW9EWxERpDYiyn8tcEqamenrcLlf/ANrcujbYOIvd/N6WLnNAGV2hsFaaKrZXRslpHBzHtDmkd4K3qp4xiDeRTnzyhzqWYlxY212TEE9gE2yyWJPcHa7CbTbLN3riqceiMPjTt9/t58Y/PFbFw8W5Qc09tPgzRUVMjczWh3YY06CWZ4/C2+z+J2wA6kcmWvl5bwOZgWanpZQWuqX3EjrGzmwRggjUFud1gLaB21TeQPJJvI6l5iN/OOc4ve7LlBNgAGjaAABoSVbyzExNpQeSvIY4JWy11ZUvnlmac3Zyi7rF9+0btBa0Nb/CL6nu7OI0k0c4noj2QBnaNrrbdNjiR+y7SKaqYqhFVN2uCZtQ0PhNwVsXHxYSUJ5zDG3zntttcX7nW3nYSp1JXNqLNd2X21Y7Qjfodo9oWRXrlncirW0pSLDXBwu0gj2LKtQiIgLl41gcWLgGXMyVno5ojlkjO9rt29pu094K6iIPnvJzFcTwSSc8t2GSDPZs0LA4NIt28kfaERFtS0kEG9grvSYnDW5ehzRSZ2Z25Hh12XtnFjqLm11LVJqvs5iNecRwueallPatEGlmfYXlrhqC24Le+97goLsiofKflZW8k2R9YU0dTnka0S0+YNP+B0RuWPdsb2iCT+hsuHcpqXEI3SRTRt5tuaVr3Br4tLkSMOrSO+6DrotNJUsrY2y0jmvY9oc1zTcOB1BBW5AREQEREBERBBxT1fv/ACuWVjFPV+/8rllB6wr0LPL4qWomFehZ5fFS0BERAUPGMQGFQSTyAuDB+EbSSbNbc7yQLqYtNZSsrY3RVTQ5jwQ4HvBQc2DEetKOWQsLHATRuaSDZ0ZdG6xG0XaSDu3Lm4Vyvw6mhYzpuGssPwxzxho/S4W/GascloIY8JjjHOSPA5xxyg5JJ3uc7aS4xu1JuS6+q7dBU9MijlALecY19jtGYA2P80Fab9pWGlpd0pujnNsGPc42Nrta1pJB2gjauVF9qcVXVupcPp5n6DK+RzYRcAl+cS2LGgZbEi5JtbZf6EiD5lyhxHEqyopTRVdBSxuc5rxFO2XLoSXSGRoDuyHWAFg623QjsV2D4a6GV2KTCqdkcTJNUCSQaXPNguysOmxgAV1RJi7aappm8aSpomZyZjJwOoglgYCejPlaXNG08zJfMTt7Dr3OwhaMD+06kroy/ES6nOctGZrnNI7jna2w0toVb8UmfTQSyUbOckZG9zGXtmcGktbc7LkAX9qjcncSOKwCSSwcHvY8Bpblcxxa5tiTsI2g2KnLMbPR/PTVE/yU3nne0/E9LuFRfaRQ1M8kT5WxsaLsle4Bj+5wF9W27r7VtqvtEoKeaOIVDHiS93sIcxm7O4bL/wBO+wVrRLTzTNeFf6Z69v8Aeiq4r9oVBh8fOMqI5jcDJC5r3G+02vsAudf3ss1/K7DKuI8/V0xGW4s8Zxpfst/Fm9lrq0okxM7pvhTFppnr2UHk5ysozTtdDXRwkk3jqC0WPu3uPMOsmGfaRDLNMyqlhysNmuztY128xl57Q8zf9FeKt7o43mla1zw0lrXOygnuBdY287Ko4byzkrXUgMcYE8NM94Dje9TzgGTeGmA3vtB7raxGHMWtNk/08KZj89nmT7TaJk7Is/YcCXSAgtYe4EtJ9uoUjFftHoKCMPhmZOS4DLEbu1OrjuAGqtyKrVc1RVh6eGevZW38vMPYwv6XAbNvlDgXeQbtv7F4w3l/QV0TZHVMMRcNWSva17TuIv8A1Gis6LdS+HbaevZVKD7Q6CsfK01DI+bdYGUhoeLfiYSdRe43rL/tDoGVDYOkRkOaXc6HDmwRsYX32nX2ab7K1Km1/KqopI6h74IgKaqMcha4yBkIh57niOyXHVgLW7L99tVqubc2Ff6Z69m7FftDoKBrSJ45szwLQkPLRfV7rHQDbv3XXP5X4rg2OU7+s5qWUtaSwxuaZmnaObO0G9vZv0ur1G/nGhzdQQD/ADXpLTzZmw9PDPXs+W8ncRpcMpmHAMWbDcZnQ1xjeM51e52yRpc4kmzsutwFG5J/aVOBN16aWWz7tyzsidY3uGCUNa5otpd2bftC+tolp5mbD18M9ez5e37XGGtaySPJSWs57iHPDjrzn3bnNyjRthcm9+6x6+M/ajRUPNdBeKkPd2+bcOw3vJvtP+H9leVVMf5USYVNOyJsMrYaZ0pAcQYz2RGJTsAeS86C4ay+q3UzYd48Onn2WeCZtQ1r4CHNcAWkbCDqCti5fJzEnYrCX1DWtcyaaJ2X8JMMros7b62OS9u69tV1FrkIiIIOKer9/wCVyysYp6v3/lcsoPWFehZ5fFS1WWzOj0jc4AdwcVnpL/G/iKCyoq10l/jfxFOkv8b+IoLKirXSX+N/EU6S/wAb+IoO/V0kda3JWMZI24OV7Q4XGw2K3AW2KtdJf438RTpL/G/iKCyoq10l/jfxFOkv8b+IoLKirXSX+N/EU6S/xv4igsU0TZ2lkwDmuBDg4XBB0IIO0ELzTU7KRgjpWtYxuxrAGgeQGir/AEl/jfxFOkv8b+IoLKirXSX+N/EU6S/xv4igsqKtdJf438RTpL/G/iKCyqK3DomOY5kUQdE3KwhguweFptoPYFxOkv8AG/iKdJf438RQWVFWukv8b+Ip0l/jfxFBZUVa6S/xv4inSX+N/EUFlUSowyGq/wD0xRPu8P7TGntAZQ/UbQNL7lxekv8AG/iKdJf438RQWVFWukv8b+Ip0l/jfxFBZUVa6S/xv4inSX+N/EUFlUR+Fwve6V8MJe8Wc4xtLnAjKQTa5GUW8tFxekv8b+Ip0l/jfxFBYaanbSsEdM1rGNFg1oAAG4ALYq10l/jfxFOkv8b+IoLKirXSX+N/EU6S/wAb+IoOvinq/f8AlcsrlQSGV7RK5xtc6knuKI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13" name="AutoShape 7" descr="data:image/jpeg;base64,/9j/4AAQSkZJRgABAQAAAQABAAD/2wCEAAkGBxQHEBMQBxMQExQSFRoYFxgTFBsYGxkdGR0iGhgVGhcYHjQgHyYlGxQXIT0iJik3Li4uGyszRDMsNzQuMSsBCgoKDg0OGxAQGzckHyUyNDI0LzcxLDQ0NTQsLCw1LywsNDQsNCw0Kyw0LC4uNDcsLDQsLC0sLiwsLCwsNDUsNP/AABEIAKsBJwMBIgACEQEDEQH/xAAbAAEAAgMBAQAAAAAAAAAAAAAABAYBAwUCB//EAEMQAAEDAgMDCAcGBAUFAQAAAAEAAgMEEQUSITFRkgYTFBUiQVJxM0NhcsHC0QcjMnOBsUKRoaJiY4KjshYkU+HwNP/EABgBAQEBAQEAAAAAAAAAAAAAAAACAQME/8QAKxEBAAECBAQFBAMAAAAAAAAAAAECEQMSITFBUZHhInGhsdEyYYHBEyPw/9oADAMBAAIRAxEAPwD69h9EyaJrpASSNe07f5qR1dHuPG76phXoWeXxUtBE6uj3Hjd9U6uj3Hjd9VLRBE6uj3Hjd9U6uj3Hjd9VLVdxLlE6krmUsbGFp5nO4uId9+ZWsyC1jlNPrfud7NQ6/V0e48bvqnV0e48bvquG/lewYn0ABuRsL3ueTrnYGPyNbbUZJQcw7wR3FWKmqG1TQ+nIc07CEGnq6PceN31Tq6PceN31UtEETq6PceN31Tq6PceN31UtEETq6PceN31Tq6PceN31UtEETq6PceN31Tq6PceN31UtEETq6PceN31Tq6PceN31UtEETq6PceN31Tq6PceN31UtEETq6PceN31Tq6PceN31UtEETq6PceN31Tq6PceN31UtEETq6PceN31Tq6PceN31UtEETq6PceN31Tq6PceN31UtEETq6PceN31Tq6PceN31UtEETq6PceN31Tq6PceN31UtEETq6PceN31Tq6PceN31UtEETq6PceN31Tq6PceN31UtEHLrKZtMWGG4Jdb8RP8ACd59iLdinq/f+Vyyg9YV6Fnl8VLUTCvQs8vipaAiIgKPLQxzSNlmjjdIwENcWguaDoQCdRe5/mpCIOfX0kccLjGxg5uF7WWaBlaW6tbuHZboNwWzCCXQsLnPddo1fluR3fgFl7xP0Ev5bv8AiVXMD5HRQ0kcc7qnMGWJbVzDu2hrXBg27MtvNZN+DpRFExOabfi/7haYpWzDNCQ4a6g3Gmh1HtC9qq/Z3hTcIp5YmOe4tqJWnMdOw4taWt2C7A13tJVqSmbxeW49FOHiTTTN4jiIiLXIREQEREBERAREQEREBERAREQEWuWoZCWtlc1pebNBIBcdtgDt/RbEBF5c8MsHkC5sLnadw/kvSAiIgIiICIiCDinq/f8AlcsrGKer9/5XLKD1hXoWeXxUtRMK9Czy+KloCIiAiLm1WOQ0tQymmcecky2AY4gZs2TM4Czc3NPAudS225BJxP0Ev5bv2K04JbmGZObtb1bCxvCSo2KYvG10lI/nBI6GRzbxuDXBrQXWfbKbZ29/7FTMJvzLOc5y9vWZc39miCFgv3VTWxn/AMrJB5PjaP8AlE9dlcUfcYmf8+lH+zJ9KgLtLKXbG3iecR7W94ERFriIiICIiAiIgIiICIiAiIgLn49SSV1PJHRP5t7hodl9dWkjUZhcXGovcLoKPiEJqI3Na7Lcbe7yPsOxZVs2mqaZiqN4U7FsIf0WlpKyqp46gyF0bpHDNdn3kcERf2nAPbEC7aWt3kWseM0NRWiPoM4gIBzWBcCTbZqNlj/NcflJQienp6WSqZC6SQOY7U3c3tRMYfCJeaOp1AA711ccwmXFBHzE5hLQc2XnbOJt/wCOVmyx2329yU7NqrmuZqneWvlDh8dRPQzSuhY+Go7JkIDnB0bwY477SdDbc1d1VflRhjKuro5JapkT2SDmo3hpz5TnkLAdcxa21+4ea72HYlFibS/DpGStBsSxwIva9tPYQfIgrUpSIiAiIgIiIIOKer9/5XLKxinq/f8AlcsoPWFehZ5fFS1Ewr0LPL4qWgIiIC41dydZWVTaovka5oZdrbZXc1nMRNxcZTO86EX0uuyiCuVnJ8Me6rnlkkkjpnxi7Y23BaMxc5jAXXLM1r2BcbDZbrYM3LAwENGn8MjpBxOAP0WzE/QS/lu/YrXgzs0DNWHTaxhYOEkn+qCFjB5mroZNO0+SEn2PjLx/dA1dpcblWebhjlb6qogd+hkax/8AY9y7KmN5dq9cOmfOPW/7ERFTiIiICIiAiIgIiICIiAiIgLmco8K67ppKdr3Rl4HaGuw3yuH8TTaxb3gkLpogqP8A0Y40EVCal4DHGQua23aF3RtjbfsMZIWODLnRgbe112MZwY4qI800kZYDcxlzcxNtzhu/qusiDl41g4xV0DnENMMhffLckFjmFoPd+MH/AE7Fo5LYG7BI3tqJGyueWatZkFo42xNGUuOuWMEm+0rtogIiICIiAiIgg4p6v3/lcsrGKer9/wCVyyg9YV6Fnl8VLUTCvQs8vipaAiIgIixfuQR8T9BL+W79ivOE3MLOd5y9vWZM3+32VnEz9zKP8t37Fa8FAEDMoYNP4Hl44iAUGnlRAamiqWRfiML8tvEGkt/qAp1HOKmNkjdj2tcP1F/itr25wQ7YdFx+R5tQwMO2JpiPnETGf+Cni7b4XlPvHZ2URFTiIiICIiAiIgIiICIiAiIgIiICIiAiIgIiICIiAiIgg4p6v3/lcsrGKer9/wCVyyg9YV6Fnl8VLUTCvQs8vipaAiIgKq4vgM1ViMVVCI3MYIrOc6zo+b50yBot6wTRtOo0brfQK1Igp9Thc0lZJWVUEMbRSOYHRvBe5z2gv5w5QXBpja1o8z3gCx4M7NAy5B07ozH/AGO1+q2Yn6CX8t37FecKuYWc4JAbbJC0u/sNkEtcHkzO1slXTsc3NDUvdlB1DZQJQbe89w/Rd5UilwmHAMUlfRtLpKqEvjaXEgOL/vh5G8btdljbcorm1pejByTRXFU8Lx5xPxdYMQrZmzsjoGtcNC+/de9g427Ogv8A/a+66epjjcYo4rgfwvc4+YaWi6mUVN0ZtibuJu53iJ2n/wBblIWZJm953eTLM8UTDKo1UYdKAHjR4HcR3EHZv/VS1AxBnRr1EFgWjtg6B7R8R3H9Ftw+vZiDc1OTobEHQjzC2mq3hndsTwlKREVqEREBERAREQEREBERAREQEREBERAREQEREEHFPV+/8rllYxT1fv8AyuWUHrCvQs8vipaiYV6Fnl8VLQEREBERBGxP0Ev5bv2K1YIQYGc3ktb+CQyDiIC24n6CX8t37FeMHdnhYXEnTvjMf9jtUExVSraaSpZVxnsGpETr66PBjuD+a5gtuCslbP0aNz/CDYbz3D9TYLm4rhploJII9XiO7T/mN7bXcYBXOuLz5aqw4pnEpirb5dlFGw2rFfDHNHskY14/1C/xUldGTExNpYIzCztQVz6GIUEjoYxZjxnZ/QPb/wAT+q6Kh4nGcokiF3RHOPbbRzf1aSFNUceSKuaYi8xvErQ5moIuPIr0qUIo9dXR4czPXyMjbma3M9waLuNmi53kriV/K+JoezBGvrpmBwyUwztDh/C+Ufds8ib+woLGipXJTlPX4vTNlqcP7RJF+dEQdY7QyQZhu17we5RqPl1URV88OP0UtPTxBv3rWukDCRcPe9gylrtdQLNy699gvyKLTYlDVhjqWWJ4luYyx7SH2FzlsdbDcpSAiIgIiICIiAiIgIiICIiAiIgg4p6v3/lcsrGKer9/5XLKD1hXoWeXxUtRMK9Czy+KloCIiAqri+LT0+JRQwlwiIiOUR3EgcZeeJfa45tscR0I/Hre4VqRBWq2ullqHNjcHU0tDJI0CMghwLQCXnXVrz2bDZ3rs4TcQs5wSA22SFpd/NpIXvE/QS/lu/YrTgz2CnYYuaDQPVuzN9utggzXffSRRf4s7vJmo/vLf5KcuVhNW3EJJZIjss1oO3KNc36kn+S6qiib6ppm+ri8lfuY5ac7aaeSP/STzkY/SOVg/RdpcSD/ALXEZG91TA2Qe9E7JIeGSH+S7a2nZ6MfWvNz167+txERU4uLhNQ+KZ9PIyzG5iy+0C+lt47XdsWrH+WNLgMrKete4zyC7Io2F73EmzW2GjS4mwzEA2OuhWeU2KMpAxlP95VOd9xEwgvLrbXeFlvxOOgHtsDzcH5KQ10ra/HBz1Y13aJuGRlv4Ymx7MrNoJ1JObv0iiMukppi2jRjHI5/LVrXcqXGENdeKCEg82DbNzkhFnvLbt07Lb6X2m4UNGzD4mQ0TQyONoa1o2ADQBb0VqEREFI5QfZvDilZHXUMr6WVhzEwtFnOGrHkb7ix8Q09q1coOXUvI4Rt5TU+fO6zZ6c2ic0C7yWv7TH22R3IPi0Nr4tU9OypAFQ1rwCCA4Ai42HXvCDNPMKljXxate0OGltCLjQ+a2Ko4th03JeOSp5KNL2NBc+jOrHb3Q98R78ou02/Dc3W3kBys/6op81WwQ1DPxxnQlp1ZM1h7WRwOhPeCLnaQtKIiAiIgIiICIiAiIgIiIIOKer9/wCVyysYp6v3/lcsoPWFehZ5fFS1Ewr0LPL4qWgIiICIiCNifoJfy3fsVBhqHPhjjhcTJILXMZZlaNr8jtdO7ebKdifoJfy3fsVC5OU7mRCSqDw94Gj3Zi1o/C3Nc+fmVNV50ZPJPo6NlE3LTNDR+/tJW9EWxERpDYiyn8tcEqamenrcLlf/ANrcujbYOIvd/N6WLnNAGV2hsFaaKrZXRslpHBzHtDmkd4K3qp4xiDeRTnzyhzqWYlxY212TEE9gE2yyWJPcHa7CbTbLN3riqceiMPjTt9/t58Y/PFbFw8W5Qc09tPgzRUVMjczWh3YY06CWZ4/C2+z+J2wA6kcmWvl5bwOZgWanpZQWuqX3EjrGzmwRggjUFud1gLaB21TeQPJJvI6l5iN/OOc4ve7LlBNgAGjaAABoSVbyzExNpQeSvIY4JWy11ZUvnlmac3Zyi7rF9+0btBa0Nb/CL6nu7OI0k0c4noj2QBnaNrrbdNjiR+y7SKaqYqhFVN2uCZtQ0PhNwVsXHxYSUJ5zDG3zntttcX7nW3nYSp1JXNqLNd2X21Y7Qjfodo9oWRXrlncirW0pSLDXBwu0gj2LKtQiIgLl41gcWLgGXMyVno5ojlkjO9rt29pu094K6iIPnvJzFcTwSSc8t2GSDPZs0LA4NIt28kfaERFtS0kEG9grvSYnDW5ehzRSZ2Z25Hh12XtnFjqLm11LVJqvs5iNecRwueallPatEGlmfYXlrhqC24Le+97goLsiofKflZW8k2R9YU0dTnka0S0+YNP+B0RuWPdsb2iCT+hsuHcpqXEI3SRTRt5tuaVr3Br4tLkSMOrSO+6DrotNJUsrY2y0jmvY9oc1zTcOB1BBW5AREQEREBERBBxT1fv/ACuWVjFPV+/8rllB6wr0LPL4qWomFehZ5fFS0BERAUPGMQGFQSTyAuDB+EbSSbNbc7yQLqYtNZSsrY3RVTQ5jwQ4HvBQc2DEetKOWQsLHATRuaSDZ0ZdG6xG0XaSDu3Lm4Vyvw6mhYzpuGssPwxzxho/S4W/GascloIY8JjjHOSPA5xxyg5JJ3uc7aS4xu1JuS6+q7dBU9MijlALecY19jtGYA2P80Fab9pWGlpd0pujnNsGPc42Nrta1pJB2gjauVF9qcVXVupcPp5n6DK+RzYRcAl+cS2LGgZbEi5JtbZf6EiD5lyhxHEqyopTRVdBSxuc5rxFO2XLoSXSGRoDuyHWAFg623QjsV2D4a6GV2KTCqdkcTJNUCSQaXPNguysOmxgAV1RJi7aappm8aSpomZyZjJwOoglgYCejPlaXNG08zJfMTt7Dr3OwhaMD+06kroy/ES6nOctGZrnNI7jna2w0toVb8UmfTQSyUbOckZG9zGXtmcGktbc7LkAX9qjcncSOKwCSSwcHvY8Bpblcxxa5tiTsI2g2KnLMbPR/PTVE/yU3nne0/E9LuFRfaRQ1M8kT5WxsaLsle4Bj+5wF9W27r7VtqvtEoKeaOIVDHiS93sIcxm7O4bL/wBO+wVrRLTzTNeFf6Z69v8Aeiq4r9oVBh8fOMqI5jcDJC5r3G+02vsAudf3ss1/K7DKuI8/V0xGW4s8Zxpfst/Fm9lrq0okxM7pvhTFppnr2UHk5ysozTtdDXRwkk3jqC0WPu3uPMOsmGfaRDLNMyqlhysNmuztY128xl57Q8zf9FeKt7o43mla1zw0lrXOygnuBdY287Ko4byzkrXUgMcYE8NM94Dje9TzgGTeGmA3vtB7raxGHMWtNk/08KZj89nmT7TaJk7Is/YcCXSAgtYe4EtJ9uoUjFftHoKCMPhmZOS4DLEbu1OrjuAGqtyKrVc1RVh6eGevZW38vMPYwv6XAbNvlDgXeQbtv7F4w3l/QV0TZHVMMRcNWSva17TuIv8A1Gis6LdS+HbaevZVKD7Q6CsfK01DI+bdYGUhoeLfiYSdRe43rL/tDoGVDYOkRkOaXc6HDmwRsYX32nX2ab7K1Km1/KqopI6h74IgKaqMcha4yBkIh57niOyXHVgLW7L99tVqubc2Ff6Z69m7FftDoKBrSJ45szwLQkPLRfV7rHQDbv3XXP5X4rg2OU7+s5qWUtaSwxuaZmnaObO0G9vZv0ur1G/nGhzdQQD/ADXpLTzZmw9PDPXs+W8ncRpcMpmHAMWbDcZnQ1xjeM51e52yRpc4kmzsutwFG5J/aVOBN16aWWz7tyzsidY3uGCUNa5otpd2bftC+tolp5mbD18M9ez5e37XGGtaySPJSWs57iHPDjrzn3bnNyjRthcm9+6x6+M/ajRUPNdBeKkPd2+bcOw3vJvtP+H9leVVMf5USYVNOyJsMrYaZ0pAcQYz2RGJTsAeS86C4ay+q3UzYd48Onn2WeCZtQ1r4CHNcAWkbCDqCti5fJzEnYrCX1DWtcyaaJ2X8JMMros7b62OS9u69tV1FrkIiIIOKer9/wCVyysYp6v3/lcsoPWFehZ5fFS1WWzOj0jc4AdwcVnpL/G/iKCyoq10l/jfxFOkv8b+IoLKirXSX+N/EU6S/wAb+IoO/V0kda3JWMZI24OV7Q4XGw2K3AW2KtdJf438RTpL/G/iKCyoq10l/jfxFOkv8b+IoLKirXSX+N/EU6S/xv4igsU0TZ2lkwDmuBDg4XBB0IIO0ELzTU7KRgjpWtYxuxrAGgeQGir/AEl/jfxFOkv8b+IoLKirXSX+N/EU6S/xv4igsqKtdJf438RTpL/G/iKCyqK3DomOY5kUQdE3KwhguweFptoPYFxOkv8AG/iKdJf438RQWVFWukv8b+Ip0l/jfxFBZUVa6S/xv4inSX+N/EUFlUSowyGq/wD0xRPu8P7TGntAZQ/UbQNL7lxekv8AG/iKdJf438RQWVFWukv8b+Ip0l/jfxFBZUVa6S/xv4inSX+N/EUFlUR+Fwve6V8MJe8Wc4xtLnAjKQTa5GUW8tFxekv8b+Ip0l/jfxFBYaanbSsEdM1rGNFg1oAAG4ALYq10l/jfxFOkv8b+IoLKirXSX+N/EU6S/wAb+IoOvinq/f8AlcsrlQSGV7RK5xtc6knuKI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1142984"/>
            <a:ext cx="7486428" cy="388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17 Metin kutusu"/>
          <p:cNvSpPr txBox="1"/>
          <p:nvPr/>
        </p:nvSpPr>
        <p:spPr>
          <a:xfrm>
            <a:off x="2143108" y="5429264"/>
            <a:ext cx="6572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 err="1" smtClean="0"/>
              <a:t>Library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sizes</a:t>
            </a:r>
            <a:r>
              <a:rPr lang="tr-TR" sz="2000" b="1" dirty="0" smtClean="0"/>
              <a:t> (# of total </a:t>
            </a:r>
            <a:r>
              <a:rPr lang="tr-TR" sz="2000" b="1" dirty="0" err="1" smtClean="0"/>
              <a:t>counts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per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sample</a:t>
            </a:r>
            <a:r>
              <a:rPr lang="tr-TR" sz="2000" b="1" dirty="0" smtClean="0"/>
              <a:t>) </a:t>
            </a:r>
            <a:r>
              <a:rPr lang="tr-TR" sz="2000" b="1" dirty="0" err="1" smtClean="0"/>
              <a:t>are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mostly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different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across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samples</a:t>
            </a:r>
            <a:endParaRPr lang="tr-TR" sz="2000" b="1" dirty="0"/>
          </a:p>
        </p:txBody>
      </p:sp>
      <p:pic>
        <p:nvPicPr>
          <p:cNvPr id="19" name="Picture 2" descr="http://guzelsanat.erciyes.edu.tr/logolar/e_u_logo_jpg_96dpi_RGB.jpg"/>
          <p:cNvPicPr>
            <a:picLocks noChangeAspect="1" noChangeArrowheads="1"/>
          </p:cNvPicPr>
          <p:nvPr/>
        </p:nvPicPr>
        <p:blipFill>
          <a:blip r:embed="rId4" cstate="print"/>
          <a:srcRect l="12168" t="11154" r="11787" b="10773"/>
          <a:stretch>
            <a:fillRect/>
          </a:stretch>
        </p:blipFill>
        <p:spPr bwMode="auto">
          <a:xfrm>
            <a:off x="475013" y="6172200"/>
            <a:ext cx="667987" cy="685800"/>
          </a:xfrm>
          <a:prstGeom prst="ellipse">
            <a:avLst/>
          </a:prstGeom>
          <a:noFill/>
        </p:spPr>
      </p:pic>
      <p:sp>
        <p:nvSpPr>
          <p:cNvPr id="20" name="19 Dikdörtgen"/>
          <p:cNvSpPr/>
          <p:nvPr/>
        </p:nvSpPr>
        <p:spPr>
          <a:xfrm>
            <a:off x="0" y="3285554"/>
            <a:ext cx="1548000" cy="5754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766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29 Metin kutusu"/>
          <p:cNvSpPr txBox="1"/>
          <p:nvPr/>
        </p:nvSpPr>
        <p:spPr>
          <a:xfrm>
            <a:off x="0" y="204891"/>
            <a:ext cx="1619672" cy="4916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BIOINFORMATICS </a:t>
            </a:r>
            <a:r>
              <a:rPr lang="tr-TR" sz="105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ARTIFICIAL INTELLIGENCE</a:t>
            </a:r>
            <a:endParaRPr lang="tr-TR" sz="105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PROBLEM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METHODOLOGY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MLSeq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2.0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pic>
        <p:nvPicPr>
          <p:cNvPr id="38916" name="Picture 4" descr="sequencing ile ilgili görsel sonucu"/>
          <p:cNvPicPr>
            <a:picLocks noChangeAspect="1" noChangeArrowheads="1"/>
          </p:cNvPicPr>
          <p:nvPr/>
        </p:nvPicPr>
        <p:blipFill>
          <a:blip r:embed="rId3">
            <a:lum bright="70000" contrast="-70000"/>
          </a:blip>
          <a:srcRect b="69849"/>
          <a:stretch>
            <a:fillRect/>
          </a:stretch>
        </p:blipFill>
        <p:spPr bwMode="auto">
          <a:xfrm>
            <a:off x="5929322" y="1142984"/>
            <a:ext cx="2857500" cy="571504"/>
          </a:xfrm>
          <a:prstGeom prst="rect">
            <a:avLst/>
          </a:prstGeom>
          <a:noFill/>
        </p:spPr>
      </p:pic>
      <p:pic>
        <p:nvPicPr>
          <p:cNvPr id="38914" name="Picture 2" descr="microarrays ile ilgili görsel sonucu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</a:blip>
          <a:srcRect r="6819" b="81818"/>
          <a:stretch>
            <a:fillRect/>
          </a:stretch>
        </p:blipFill>
        <p:spPr bwMode="auto">
          <a:xfrm>
            <a:off x="2143108" y="1142984"/>
            <a:ext cx="2928926" cy="571504"/>
          </a:xfrm>
          <a:prstGeom prst="rect">
            <a:avLst/>
          </a:prstGeom>
          <a:noFill/>
        </p:spPr>
      </p:pic>
      <p:sp>
        <p:nvSpPr>
          <p:cNvPr id="25" name="24 Yuvarlatılmış Dikdörtgen"/>
          <p:cNvSpPr/>
          <p:nvPr/>
        </p:nvSpPr>
        <p:spPr>
          <a:xfrm>
            <a:off x="5572132" y="6072206"/>
            <a:ext cx="3429024" cy="64294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4" name="23 Yuvarlatılmış Dikdörtgen"/>
          <p:cNvSpPr/>
          <p:nvPr/>
        </p:nvSpPr>
        <p:spPr>
          <a:xfrm>
            <a:off x="1785918" y="6072206"/>
            <a:ext cx="3429024" cy="64294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19 Yuvarlatılmış Dikdörtgen"/>
          <p:cNvSpPr/>
          <p:nvPr/>
        </p:nvSpPr>
        <p:spPr>
          <a:xfrm>
            <a:off x="5643570" y="2071678"/>
            <a:ext cx="3429024" cy="121444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2 İçerik Yer Tutucusu"/>
          <p:cNvSpPr txBox="1">
            <a:spLocks/>
          </p:cNvSpPr>
          <p:nvPr/>
        </p:nvSpPr>
        <p:spPr>
          <a:xfrm>
            <a:off x="5405886" y="1100234"/>
            <a:ext cx="3738146" cy="5757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r-T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RNA-</a:t>
            </a:r>
            <a:r>
              <a:rPr kumimoji="0" lang="tr-TR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Seq</a:t>
            </a:r>
            <a:endParaRPr kumimoji="0" lang="tr-TR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 algn="just">
              <a:spcBef>
                <a:spcPct val="20000"/>
              </a:spcBef>
              <a:buFont typeface="Wingdings" pitchFamily="2" charset="2"/>
              <a:buChar char="ü"/>
            </a:pPr>
            <a:endParaRPr kumimoji="0" lang="tr-T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 algn="just">
              <a:spcBef>
                <a:spcPct val="20000"/>
              </a:spcBef>
              <a:buFont typeface="Wingdings" pitchFamily="2" charset="2"/>
              <a:buChar char="ü"/>
            </a:pPr>
            <a:endParaRPr kumimoji="0" lang="tr-T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 algn="just">
              <a:spcBef>
                <a:spcPct val="20000"/>
              </a:spcBef>
              <a:buFont typeface="Wingdings" pitchFamily="2" charset="2"/>
              <a:buChar char=""/>
            </a:pPr>
            <a:r>
              <a:rPr kumimoji="0" lang="tr-T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State</a:t>
            </a:r>
            <a:r>
              <a:rPr kumimoji="0" lang="tr-TR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-of-</a:t>
            </a:r>
            <a:r>
              <a:rPr kumimoji="0" lang="tr-T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the</a:t>
            </a:r>
            <a:r>
              <a:rPr kumimoji="0" lang="tr-TR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art </a:t>
            </a:r>
            <a:r>
              <a:rPr kumimoji="0" lang="tr-T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technique</a:t>
            </a:r>
            <a:endParaRPr kumimoji="0" lang="tr-TR" sz="1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800100" lvl="1" indent="-342900" algn="just">
              <a:spcBef>
                <a:spcPct val="20000"/>
              </a:spcBef>
              <a:buFont typeface="Wingdings" pitchFamily="2" charset="2"/>
              <a:buChar char=""/>
            </a:pP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Able</a:t>
            </a:r>
            <a:r>
              <a:rPr lang="tr-TR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tr-TR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detect</a:t>
            </a:r>
            <a:r>
              <a:rPr lang="tr-TR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novel</a:t>
            </a:r>
            <a:r>
              <a:rPr lang="tr-TR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transcripts</a:t>
            </a:r>
            <a:endParaRPr kumimoji="0" lang="tr-TR" sz="1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800100" lvl="1" indent="-342900" algn="just">
              <a:spcBef>
                <a:spcPct val="20000"/>
              </a:spcBef>
              <a:buFont typeface="Wingdings" pitchFamily="2" charset="2"/>
              <a:buChar char=""/>
            </a:pP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Less</a:t>
            </a:r>
            <a:r>
              <a:rPr lang="tr-TR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noisy</a:t>
            </a:r>
            <a:endParaRPr lang="tr-TR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 algn="just">
              <a:spcBef>
                <a:spcPct val="20000"/>
              </a:spcBef>
              <a:buFont typeface="Wingdings" pitchFamily="2" charset="2"/>
              <a:buChar char=""/>
            </a:pPr>
            <a:r>
              <a:rPr lang="tr-TR" sz="1400" b="1" dirty="0" smtClean="0">
                <a:latin typeface="Times New Roman" pitchFamily="18" charset="0"/>
                <a:cs typeface="Times New Roman" pitchFamily="18" charset="0"/>
              </a:rPr>
              <a:t>No r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equir</a:t>
            </a: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ement</a:t>
            </a:r>
            <a:r>
              <a:rPr lang="tr-TR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tr-TR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prearranged transcripts of interest</a:t>
            </a:r>
            <a:endParaRPr lang="tr-TR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 algn="just">
              <a:spcBef>
                <a:spcPct val="20000"/>
              </a:spcBef>
              <a:buFont typeface="Wingdings" pitchFamily="2" charset="2"/>
              <a:buChar char="ü"/>
            </a:pPr>
            <a:endParaRPr lang="tr-TR" sz="1400" dirty="0" smtClean="0"/>
          </a:p>
          <a:p>
            <a:pPr marL="800100" lvl="1" indent="-342900" algn="just">
              <a:spcBef>
                <a:spcPct val="20000"/>
              </a:spcBef>
              <a:buFont typeface="Wingdings" pitchFamily="2" charset="2"/>
              <a:buChar char="ü"/>
            </a:pPr>
            <a:endParaRPr lang="tr-TR" sz="1400" dirty="0" smtClean="0"/>
          </a:p>
          <a:p>
            <a:pPr marL="800100" lvl="1" indent="-342900" algn="just">
              <a:spcBef>
                <a:spcPct val="20000"/>
              </a:spcBef>
              <a:buFont typeface="Wingdings" pitchFamily="2" charset="2"/>
              <a:buChar char="ü"/>
            </a:pPr>
            <a:endParaRPr lang="tr-TR" sz="1400" dirty="0" smtClean="0"/>
          </a:p>
          <a:p>
            <a:pPr marL="800100" lvl="1" indent="-342900" algn="just">
              <a:spcBef>
                <a:spcPct val="20000"/>
              </a:spcBef>
              <a:buFont typeface="Wingdings" pitchFamily="2" charset="2"/>
              <a:buChar char="ü"/>
            </a:pPr>
            <a:endParaRPr lang="tr-TR" sz="1400" dirty="0" smtClean="0"/>
          </a:p>
          <a:p>
            <a:pPr marL="800100" lvl="1" indent="-342900" algn="just">
              <a:spcBef>
                <a:spcPct val="20000"/>
              </a:spcBef>
              <a:buFont typeface="Wingdings" pitchFamily="2" charset="2"/>
              <a:buChar char="ü"/>
            </a:pPr>
            <a:endParaRPr lang="tr-TR" sz="1400" dirty="0" smtClean="0"/>
          </a:p>
          <a:p>
            <a:pPr marL="800100" lvl="1" indent="-342900" algn="just">
              <a:spcBef>
                <a:spcPct val="20000"/>
              </a:spcBef>
              <a:buFont typeface="Wingdings" pitchFamily="2" charset="2"/>
              <a:buChar char="ü"/>
            </a:pPr>
            <a:endParaRPr lang="tr-TR" sz="1400" dirty="0" smtClean="0"/>
          </a:p>
          <a:p>
            <a:pPr marL="800100" lvl="1" indent="-342900" algn="just">
              <a:spcBef>
                <a:spcPct val="20000"/>
              </a:spcBef>
              <a:buFont typeface="Wingdings" pitchFamily="2" charset="2"/>
              <a:buChar char="ü"/>
            </a:pPr>
            <a:endParaRPr lang="tr-TR" sz="1400" dirty="0" smtClean="0"/>
          </a:p>
          <a:p>
            <a:pPr marL="800100" lvl="1" indent="-342900" algn="just">
              <a:spcBef>
                <a:spcPct val="20000"/>
              </a:spcBef>
              <a:buFont typeface="Wingdings" pitchFamily="2" charset="2"/>
              <a:buChar char="ü"/>
            </a:pPr>
            <a:endParaRPr lang="tr-TR" sz="1400" dirty="0" smtClean="0"/>
          </a:p>
          <a:p>
            <a:pPr marL="800100" lvl="1" indent="-342900" algn="just">
              <a:spcBef>
                <a:spcPct val="20000"/>
              </a:spcBef>
              <a:buFont typeface="Wingdings" pitchFamily="2" charset="2"/>
              <a:buChar char="ü"/>
            </a:pPr>
            <a:endParaRPr lang="tr-TR" sz="1400" dirty="0" smtClean="0"/>
          </a:p>
          <a:p>
            <a:pPr marL="800100" lvl="1" indent="-342900" algn="just">
              <a:spcBef>
                <a:spcPct val="20000"/>
              </a:spcBef>
              <a:buFont typeface="Wingdings" pitchFamily="2" charset="2"/>
              <a:buChar char="ü"/>
            </a:pPr>
            <a:endParaRPr lang="tr-TR" sz="1400" dirty="0" smtClean="0"/>
          </a:p>
          <a:p>
            <a:pPr marL="800100" lvl="1" indent="-342900" algn="just">
              <a:spcBef>
                <a:spcPct val="20000"/>
              </a:spcBef>
              <a:buFont typeface="Wingdings" pitchFamily="2" charset="2"/>
              <a:buChar char=""/>
            </a:pPr>
            <a:endParaRPr lang="tr-TR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 algn="just">
              <a:spcBef>
                <a:spcPct val="20000"/>
              </a:spcBef>
              <a:buFont typeface="Wingdings" pitchFamily="2" charset="2"/>
              <a:buChar char=""/>
            </a:pP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Still</a:t>
            </a:r>
            <a:r>
              <a:rPr lang="tr-TR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less</a:t>
            </a:r>
            <a:r>
              <a:rPr lang="tr-TR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advancements</a:t>
            </a:r>
            <a:endParaRPr lang="tr-TR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 algn="just">
              <a:spcBef>
                <a:spcPct val="20000"/>
              </a:spcBef>
              <a:buFont typeface="Wingdings" pitchFamily="2" charset="2"/>
              <a:buChar char=""/>
            </a:pP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Pretty</a:t>
            </a:r>
            <a:r>
              <a:rPr lang="tr-TR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small</a:t>
            </a:r>
            <a:r>
              <a:rPr lang="tr-TR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number</a:t>
            </a:r>
            <a:r>
              <a:rPr lang="tr-TR" sz="1400" b="1" dirty="0" smtClean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methods</a:t>
            </a:r>
            <a:endParaRPr kumimoji="0" lang="tr-TR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18 Yuvarlatılmış Dikdörtgen"/>
          <p:cNvSpPr/>
          <p:nvPr/>
        </p:nvSpPr>
        <p:spPr>
          <a:xfrm>
            <a:off x="1928794" y="2071678"/>
            <a:ext cx="3429024" cy="12144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MICROARRAYS &amp; RNA-SEQ</a:t>
            </a:r>
            <a:endParaRPr lang="tr-TR" sz="25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619672" y="1124744"/>
            <a:ext cx="3738146" cy="573325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r-T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MICROARRAYS</a:t>
            </a:r>
            <a:endParaRPr lang="tr-T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algn="just">
              <a:buFont typeface="Wingdings" pitchFamily="2" charset="2"/>
              <a:buChar char=""/>
            </a:pPr>
            <a:endParaRPr lang="tr-TR" sz="1400" dirty="0" smtClean="0"/>
          </a:p>
          <a:p>
            <a:pPr lvl="1" algn="just">
              <a:buFont typeface="Wingdings" pitchFamily="2" charset="2"/>
              <a:buChar char=""/>
            </a:pPr>
            <a:endParaRPr lang="tr-TR" sz="1400" dirty="0" smtClean="0"/>
          </a:p>
          <a:p>
            <a:pPr lvl="1" algn="just">
              <a:buFont typeface="Wingdings" pitchFamily="2" charset="2"/>
              <a:buChar char=""/>
            </a:pP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Outdated</a:t>
            </a:r>
            <a:r>
              <a:rPr lang="tr-TR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technique</a:t>
            </a:r>
            <a:endParaRPr lang="tr-TR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"/>
            </a:pPr>
            <a:r>
              <a:rPr lang="tr-TR" sz="1400" b="1" dirty="0" smtClean="0">
                <a:latin typeface="Times New Roman" pitchFamily="18" charset="0"/>
                <a:cs typeface="Times New Roman" pitchFamily="18" charset="0"/>
              </a:rPr>
              <a:t>Not </a:t>
            </a: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able</a:t>
            </a:r>
            <a:r>
              <a:rPr lang="tr-TR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tr-TR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detect</a:t>
            </a:r>
            <a:r>
              <a:rPr lang="tr-TR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novel</a:t>
            </a:r>
            <a:r>
              <a:rPr lang="tr-TR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transcripts</a:t>
            </a:r>
            <a:endParaRPr lang="tr-TR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"/>
            </a:pP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Noisy</a:t>
            </a:r>
            <a:endParaRPr lang="tr-TR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"/>
            </a:pP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Requir</a:t>
            </a:r>
            <a:r>
              <a:rPr lang="tr-TR" sz="1400" b="1" dirty="0" smtClean="0">
                <a:latin typeface="Times New Roman" pitchFamily="18" charset="0"/>
                <a:cs typeface="Times New Roman" pitchFamily="18" charset="0"/>
              </a:rPr>
              <a:t>es 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prearranged transcripts of interest</a:t>
            </a:r>
            <a:endParaRPr lang="tr-TR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"/>
            </a:pPr>
            <a:endParaRPr lang="tr-TR" sz="1400" dirty="0" smtClean="0"/>
          </a:p>
          <a:p>
            <a:pPr lvl="1" algn="just">
              <a:buFont typeface="Wingdings" pitchFamily="2" charset="2"/>
              <a:buChar char=""/>
            </a:pPr>
            <a:endParaRPr lang="tr-TR" sz="1400" dirty="0" smtClean="0"/>
          </a:p>
          <a:p>
            <a:pPr lvl="1" algn="just">
              <a:buFont typeface="Wingdings" pitchFamily="2" charset="2"/>
              <a:buChar char=""/>
            </a:pPr>
            <a:endParaRPr lang="tr-TR" sz="1400" dirty="0" smtClean="0"/>
          </a:p>
          <a:p>
            <a:pPr lvl="1" algn="just">
              <a:buFont typeface="Wingdings" pitchFamily="2" charset="2"/>
              <a:buChar char=""/>
            </a:pPr>
            <a:endParaRPr lang="tr-TR" sz="1400" dirty="0" smtClean="0"/>
          </a:p>
          <a:p>
            <a:pPr lvl="1" algn="just">
              <a:buFont typeface="Wingdings" pitchFamily="2" charset="2"/>
              <a:buChar char=""/>
            </a:pPr>
            <a:endParaRPr lang="tr-TR" sz="1400" dirty="0" smtClean="0"/>
          </a:p>
          <a:p>
            <a:pPr lvl="1" algn="just">
              <a:buFont typeface="Wingdings" pitchFamily="2" charset="2"/>
              <a:buChar char=""/>
            </a:pPr>
            <a:endParaRPr lang="tr-TR" sz="1400" dirty="0" smtClean="0"/>
          </a:p>
          <a:p>
            <a:pPr lvl="1" algn="just">
              <a:buFont typeface="Wingdings" pitchFamily="2" charset="2"/>
              <a:buChar char=""/>
            </a:pPr>
            <a:endParaRPr lang="tr-TR" sz="1400" dirty="0" smtClean="0"/>
          </a:p>
          <a:p>
            <a:pPr lvl="1" algn="just">
              <a:buFont typeface="Wingdings" pitchFamily="2" charset="2"/>
              <a:buChar char=""/>
            </a:pPr>
            <a:endParaRPr lang="tr-TR" sz="1400" dirty="0" smtClean="0"/>
          </a:p>
          <a:p>
            <a:pPr lvl="1" algn="just">
              <a:buFont typeface="Wingdings" pitchFamily="2" charset="2"/>
              <a:buChar char=""/>
            </a:pPr>
            <a:endParaRPr lang="tr-TR" sz="1400" dirty="0" smtClean="0"/>
          </a:p>
          <a:p>
            <a:pPr lvl="1" algn="just">
              <a:buFont typeface="Wingdings" pitchFamily="2" charset="2"/>
              <a:buChar char=""/>
            </a:pPr>
            <a:endParaRPr lang="tr-TR" sz="1400" dirty="0" smtClean="0"/>
          </a:p>
          <a:p>
            <a:pPr lvl="1" algn="just">
              <a:buFont typeface="Wingdings" pitchFamily="2" charset="2"/>
              <a:buChar char=""/>
            </a:pPr>
            <a:endParaRPr lang="tr-TR" sz="1400" dirty="0" smtClean="0"/>
          </a:p>
          <a:p>
            <a:pPr lvl="1" algn="just">
              <a:buFont typeface="Wingdings" pitchFamily="2" charset="2"/>
              <a:buChar char=""/>
            </a:pP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Thousands</a:t>
            </a:r>
            <a:r>
              <a:rPr lang="tr-TR" sz="1400" b="1" dirty="0" smtClean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studies</a:t>
            </a:r>
            <a:endParaRPr lang="tr-TR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"/>
            </a:pP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Numerous</a:t>
            </a:r>
            <a:r>
              <a:rPr lang="tr-TR" sz="1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b="1" dirty="0" err="1" smtClean="0">
                <a:latin typeface="Times New Roman" pitchFamily="18" charset="0"/>
                <a:cs typeface="Times New Roman" pitchFamily="18" charset="0"/>
              </a:rPr>
              <a:t>methods</a:t>
            </a:r>
            <a:endParaRPr lang="tr-TR" sz="1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10 Dikdörtgen"/>
          <p:cNvSpPr/>
          <p:nvPr/>
        </p:nvSpPr>
        <p:spPr>
          <a:xfrm>
            <a:off x="0" y="2060848"/>
            <a:ext cx="1548000" cy="43261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aphicFrame>
        <p:nvGraphicFramePr>
          <p:cNvPr id="17" name="16 Tablo"/>
          <p:cNvGraphicFramePr>
            <a:graphicFrameLocks noGrp="1"/>
          </p:cNvGraphicFramePr>
          <p:nvPr/>
        </p:nvGraphicFramePr>
        <p:xfrm>
          <a:off x="1785917" y="3929066"/>
          <a:ext cx="2365057" cy="140208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6892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8">
                <a:tc>
                  <a:txBody>
                    <a:bodyPr/>
                    <a:lstStyle/>
                    <a:p>
                      <a:r>
                        <a:rPr lang="tr-TR" sz="1100" dirty="0" smtClean="0"/>
                        <a:t>Gene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G1iNS1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G144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G166</a:t>
                      </a:r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376">
                <a:tc>
                  <a:txBody>
                    <a:bodyPr/>
                    <a:lstStyle/>
                    <a:p>
                      <a:r>
                        <a:rPr lang="tr-TR" sz="1100" b="1" dirty="0" smtClean="0"/>
                        <a:t>13CDNA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3.158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2.659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1.621</a:t>
                      </a:r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048">
                <a:tc>
                  <a:txBody>
                    <a:bodyPr/>
                    <a:lstStyle/>
                    <a:p>
                      <a:r>
                        <a:rPr lang="tr-TR" sz="1100" b="1" dirty="0" smtClean="0"/>
                        <a:t>A2BP1</a:t>
                      </a:r>
                      <a:endParaRPr lang="tr-TR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2.015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2.049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3.867</a:t>
                      </a:r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720">
                <a:tc>
                  <a:txBody>
                    <a:bodyPr/>
                    <a:lstStyle/>
                    <a:p>
                      <a:r>
                        <a:rPr lang="tr-TR" sz="1100" b="1" dirty="0" smtClean="0"/>
                        <a:t>A2M</a:t>
                      </a:r>
                      <a:endParaRPr lang="tr-TR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3.655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2.699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1.966</a:t>
                      </a:r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9548">
                <a:tc>
                  <a:txBody>
                    <a:bodyPr/>
                    <a:lstStyle/>
                    <a:p>
                      <a:r>
                        <a:rPr lang="tr-TR" sz="1100" b="1" dirty="0" smtClean="0"/>
                        <a:t>[…]</a:t>
                      </a:r>
                      <a:endParaRPr lang="tr-TR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17 Tablo"/>
          <p:cNvGraphicFramePr>
            <a:graphicFrameLocks noGrp="1"/>
          </p:cNvGraphicFramePr>
          <p:nvPr/>
        </p:nvGraphicFramePr>
        <p:xfrm>
          <a:off x="5643570" y="3929066"/>
          <a:ext cx="2357454" cy="140208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681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8">
                <a:tc>
                  <a:txBody>
                    <a:bodyPr/>
                    <a:lstStyle/>
                    <a:p>
                      <a:r>
                        <a:rPr lang="tr-TR" sz="1100" dirty="0" smtClean="0"/>
                        <a:t>Gene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G1iNS1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G144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G166</a:t>
                      </a:r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376">
                <a:tc>
                  <a:txBody>
                    <a:bodyPr/>
                    <a:lstStyle/>
                    <a:p>
                      <a:r>
                        <a:rPr lang="tr-TR" sz="1100" b="1" dirty="0" smtClean="0"/>
                        <a:t>13CDNA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4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0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6</a:t>
                      </a:r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048">
                <a:tc>
                  <a:txBody>
                    <a:bodyPr/>
                    <a:lstStyle/>
                    <a:p>
                      <a:r>
                        <a:rPr lang="tr-TR" sz="1100" b="1" dirty="0" smtClean="0"/>
                        <a:t>A2BP1</a:t>
                      </a:r>
                      <a:endParaRPr lang="tr-TR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19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18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20</a:t>
                      </a:r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720">
                <a:tc>
                  <a:txBody>
                    <a:bodyPr/>
                    <a:lstStyle/>
                    <a:p>
                      <a:r>
                        <a:rPr lang="tr-TR" sz="1100" b="1" dirty="0" smtClean="0"/>
                        <a:t>A2M</a:t>
                      </a:r>
                      <a:endParaRPr lang="tr-TR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2724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2209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100" dirty="0" smtClean="0"/>
                        <a:t>13</a:t>
                      </a:r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9548">
                <a:tc>
                  <a:txBody>
                    <a:bodyPr/>
                    <a:lstStyle/>
                    <a:p>
                      <a:r>
                        <a:rPr lang="tr-TR" sz="1100" b="1" dirty="0" smtClean="0"/>
                        <a:t>[…]</a:t>
                      </a:r>
                      <a:endParaRPr lang="tr-TR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20 Dikdörtgen"/>
          <p:cNvSpPr/>
          <p:nvPr/>
        </p:nvSpPr>
        <p:spPr>
          <a:xfrm>
            <a:off x="1571604" y="1643050"/>
            <a:ext cx="7572396" cy="28575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b="1" dirty="0" smtClean="0">
                <a:latin typeface="Times New Roman" pitchFamily="18" charset="0"/>
                <a:cs typeface="Times New Roman" pitchFamily="18" charset="0"/>
              </a:rPr>
              <a:t>ADVANTAGES &amp; DISADVANTAGES</a:t>
            </a:r>
            <a:endParaRPr lang="tr-TR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21 Dikdörtgen"/>
          <p:cNvSpPr/>
          <p:nvPr/>
        </p:nvSpPr>
        <p:spPr>
          <a:xfrm>
            <a:off x="1571604" y="3571876"/>
            <a:ext cx="7572396" cy="28575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b="1" dirty="0" smtClean="0">
                <a:latin typeface="Times New Roman" pitchFamily="18" charset="0"/>
                <a:cs typeface="Times New Roman" pitchFamily="18" charset="0"/>
              </a:rPr>
              <a:t>DATA DISTRIBUTION</a:t>
            </a:r>
            <a:endParaRPr lang="tr-TR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22 Dikdörtgen"/>
          <p:cNvSpPr/>
          <p:nvPr/>
        </p:nvSpPr>
        <p:spPr>
          <a:xfrm>
            <a:off x="1571604" y="5715016"/>
            <a:ext cx="7572396" cy="28575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b="1" dirty="0" smtClean="0">
                <a:latin typeface="Times New Roman" pitchFamily="18" charset="0"/>
                <a:cs typeface="Times New Roman" pitchFamily="18" charset="0"/>
              </a:rPr>
              <a:t>GENE-EXPRESSION BASED CLASSIFICATION</a:t>
            </a:r>
            <a:endParaRPr lang="tr-TR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6" name="Picture 4" descr="https://encrypted-tbn2.gstatic.com/images?q=tbn:ANd9GcRU_Y5310fzy_y2Om0IxDl2Ohh4qeaLUGJqT-QazIQuFn2xLqjs5Q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43372" y="3786190"/>
            <a:ext cx="1262054" cy="941687"/>
          </a:xfrm>
          <a:prstGeom prst="rect">
            <a:avLst/>
          </a:prstGeom>
          <a:noFill/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5338" y="3872182"/>
            <a:ext cx="879506" cy="76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27 Metin kutusu"/>
          <p:cNvSpPr txBox="1"/>
          <p:nvPr/>
        </p:nvSpPr>
        <p:spPr>
          <a:xfrm>
            <a:off x="4071934" y="4753285"/>
            <a:ext cx="128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b="1" dirty="0" err="1" smtClean="0">
                <a:latin typeface="Times New Roman" pitchFamily="18" charset="0"/>
                <a:cs typeface="Times New Roman" pitchFamily="18" charset="0"/>
              </a:rPr>
              <a:t>Continuous</a:t>
            </a:r>
            <a:r>
              <a:rPr lang="tr-TR" sz="1200" b="1" dirty="0" smtClean="0">
                <a:latin typeface="Times New Roman" pitchFamily="18" charset="0"/>
                <a:cs typeface="Times New Roman" pitchFamily="18" charset="0"/>
              </a:rPr>
              <a:t> data</a:t>
            </a:r>
          </a:p>
          <a:p>
            <a:pPr algn="ctr"/>
            <a:r>
              <a:rPr lang="tr-TR" sz="1200" b="1" dirty="0" smtClean="0">
                <a:latin typeface="Times New Roman" pitchFamily="18" charset="0"/>
                <a:cs typeface="Times New Roman" pitchFamily="18" charset="0"/>
              </a:rPr>
              <a:t>Normal, </a:t>
            </a:r>
            <a:r>
              <a:rPr lang="tr-TR" sz="1200" b="1" dirty="0" err="1" smtClean="0">
                <a:latin typeface="Times New Roman" pitchFamily="18" charset="0"/>
                <a:cs typeface="Times New Roman" pitchFamily="18" charset="0"/>
              </a:rPr>
              <a:t>etc</a:t>
            </a:r>
            <a:r>
              <a:rPr lang="tr-TR" sz="1200" b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tr-TR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28 Metin kutusu"/>
          <p:cNvSpPr txBox="1"/>
          <p:nvPr/>
        </p:nvSpPr>
        <p:spPr>
          <a:xfrm>
            <a:off x="7929586" y="4782933"/>
            <a:ext cx="1285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b="1" dirty="0" err="1" smtClean="0">
                <a:latin typeface="Times New Roman" pitchFamily="18" charset="0"/>
                <a:cs typeface="Times New Roman" pitchFamily="18" charset="0"/>
              </a:rPr>
              <a:t>Discrete</a:t>
            </a:r>
            <a:r>
              <a:rPr lang="tr-TR" sz="1200" b="1" dirty="0" smtClean="0">
                <a:latin typeface="Times New Roman" pitchFamily="18" charset="0"/>
                <a:cs typeface="Times New Roman" pitchFamily="18" charset="0"/>
              </a:rPr>
              <a:t> data</a:t>
            </a:r>
          </a:p>
          <a:p>
            <a:pPr algn="ctr"/>
            <a:r>
              <a:rPr lang="tr-TR" sz="1200" b="1" dirty="0" err="1" smtClean="0">
                <a:latin typeface="Times New Roman" pitchFamily="18" charset="0"/>
                <a:cs typeface="Times New Roman" pitchFamily="18" charset="0"/>
              </a:rPr>
              <a:t>Poisson</a:t>
            </a:r>
            <a:r>
              <a:rPr lang="tr-TR" sz="1200" b="1" dirty="0" smtClean="0">
                <a:latin typeface="Times New Roman" pitchFamily="18" charset="0"/>
                <a:cs typeface="Times New Roman" pitchFamily="18" charset="0"/>
              </a:rPr>
              <a:t>, NB, </a:t>
            </a:r>
            <a:r>
              <a:rPr lang="tr-TR" sz="1200" b="1" dirty="0" err="1" smtClean="0">
                <a:latin typeface="Times New Roman" pitchFamily="18" charset="0"/>
                <a:cs typeface="Times New Roman" pitchFamily="18" charset="0"/>
              </a:rPr>
              <a:t>etc</a:t>
            </a:r>
            <a:r>
              <a:rPr lang="tr-TR" sz="1200" b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r>
              <a:rPr lang="tr-TR" sz="1200" b="1" u="sng" dirty="0" err="1" smtClean="0">
                <a:latin typeface="Times New Roman" pitchFamily="18" charset="0"/>
                <a:cs typeface="Times New Roman" pitchFamily="18" charset="0"/>
              </a:rPr>
              <a:t>Overdispersed</a:t>
            </a:r>
            <a:endParaRPr lang="tr-TR" sz="12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30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12</a:t>
            </a:fld>
            <a:endParaRPr lang="tr-TR"/>
          </a:p>
        </p:txBody>
      </p:sp>
      <p:pic>
        <p:nvPicPr>
          <p:cNvPr id="33" name="Picture 2" descr="http://guzelsanat.erciyes.edu.tr/logolar/e_u_logo_jpg_96dpi_RGB.jpg"/>
          <p:cNvPicPr>
            <a:picLocks noChangeAspect="1" noChangeArrowheads="1"/>
          </p:cNvPicPr>
          <p:nvPr/>
        </p:nvPicPr>
        <p:blipFill>
          <a:blip r:embed="rId7" cstate="print"/>
          <a:srcRect l="12168" t="11154" r="11787" b="10773"/>
          <a:stretch>
            <a:fillRect/>
          </a:stretch>
        </p:blipFill>
        <p:spPr bwMode="auto">
          <a:xfrm>
            <a:off x="475013" y="6172200"/>
            <a:ext cx="667987" cy="685800"/>
          </a:xfrm>
          <a:prstGeom prst="ellipse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29 Metin kutusu"/>
          <p:cNvSpPr txBox="1"/>
          <p:nvPr/>
        </p:nvSpPr>
        <p:spPr>
          <a:xfrm>
            <a:off x="0" y="204891"/>
            <a:ext cx="1619672" cy="5224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2.0: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MACHINE-LEARNING INTERFACE FOR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RNA-SEQUENCING DATA</a:t>
            </a:r>
            <a:endParaRPr lang="tr-TR" sz="105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PROBLEM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METHODOLOGY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MLSeq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2.0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11" name="19 Yuvarlatılmış Dikdörtgen"/>
          <p:cNvSpPr/>
          <p:nvPr/>
        </p:nvSpPr>
        <p:spPr>
          <a:xfrm>
            <a:off x="2051720" y="3789040"/>
            <a:ext cx="6624736" cy="21602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19 Yuvarlatılmış Dikdörtgen"/>
          <p:cNvSpPr/>
          <p:nvPr/>
        </p:nvSpPr>
        <p:spPr>
          <a:xfrm>
            <a:off x="2051720" y="1268760"/>
            <a:ext cx="6624736" cy="194421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200" b="1" dirty="0" smtClean="0">
                <a:solidFill>
                  <a:schemeClr val="bg1"/>
                </a:solidFill>
                <a:latin typeface="Bell MT" pitchFamily="18" charset="0"/>
              </a:rPr>
              <a:t>RNA-SEQ CLASSIFICATION (METHODS)</a:t>
            </a:r>
            <a:endParaRPr lang="tr-TR" sz="22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2267744" y="1340768"/>
            <a:ext cx="6048672" cy="46805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 sz="1800" b="1" dirty="0" smtClean="0">
                <a:latin typeface="Times New Roman" pitchFamily="18" charset="0"/>
                <a:cs typeface="Times New Roman" pitchFamily="18" charset="0"/>
              </a:rPr>
              <a:t>DISCRETE CLASSIFIERS</a:t>
            </a:r>
          </a:p>
          <a:p>
            <a:pPr algn="just"/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PLDA -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Poisson-linear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discriminant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analysis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tr-TR" sz="1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Witten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et al., 2011)</a:t>
            </a:r>
          </a:p>
          <a:p>
            <a:pPr algn="just"/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NBLDA -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Negative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binomial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linear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discriminant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analysis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tr-TR" sz="1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Dong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et al., 2015)</a:t>
            </a:r>
          </a:p>
          <a:p>
            <a:pPr algn="just"/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endParaRPr lang="tr-TR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tr-TR" sz="1800" b="1" dirty="0" smtClean="0">
                <a:latin typeface="Times New Roman" pitchFamily="18" charset="0"/>
                <a:cs typeface="Times New Roman" pitchFamily="18" charset="0"/>
              </a:rPr>
              <a:t>MICROARRAY-BASED CLASSIFIERS</a:t>
            </a:r>
          </a:p>
          <a:p>
            <a:pPr algn="just"/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Microarray</a:t>
            </a:r>
            <a:r>
              <a:rPr lang="tr-TR" sz="1800" dirty="0" err="1">
                <a:latin typeface="Times New Roman" pitchFamily="18" charset="0"/>
                <a:cs typeface="Times New Roman" pitchFamily="18" charset="0"/>
              </a:rPr>
              <a:t>-based</a:t>
            </a:r>
            <a:r>
              <a:rPr lang="tr-TR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>
                <a:latin typeface="Times New Roman" pitchFamily="18" charset="0"/>
                <a:cs typeface="Times New Roman" pitchFamily="18" charset="0"/>
              </a:rPr>
              <a:t>classifiers</a:t>
            </a:r>
            <a:r>
              <a:rPr lang="tr-TR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>
                <a:latin typeface="Times New Roman" pitchFamily="18" charset="0"/>
                <a:cs typeface="Times New Roman" pitchFamily="18" charset="0"/>
              </a:rPr>
              <a:t>after</a:t>
            </a:r>
            <a:r>
              <a:rPr lang="tr-TR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proper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>
                <a:latin typeface="Times New Roman" pitchFamily="18" charset="0"/>
                <a:cs typeface="Times New Roman" pitchFamily="18" charset="0"/>
              </a:rPr>
              <a:t>transformations</a:t>
            </a:r>
            <a:r>
              <a:rPr lang="tr-TR" sz="1800" dirty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tr-TR" sz="1800" dirty="0">
                <a:latin typeface="Times New Roman" pitchFamily="18" charset="0"/>
                <a:cs typeface="Times New Roman" pitchFamily="18" charset="0"/>
              </a:rPr>
            </a:br>
            <a:r>
              <a:rPr lang="tr-TR" sz="1800" dirty="0">
                <a:latin typeface="Times New Roman" pitchFamily="18" charset="0"/>
                <a:cs typeface="Times New Roman" pitchFamily="18" charset="0"/>
              </a:rPr>
              <a:t>(Zararsiz et al., 2014; Zararsiz et al., 2017)</a:t>
            </a:r>
          </a:p>
          <a:p>
            <a:pPr algn="just"/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VoomDDA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Voom-based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diagonal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discriminant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classifiers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br>
              <a:rPr lang="tr-TR" sz="1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(Zararsiz et al., 2017)</a:t>
            </a:r>
          </a:p>
          <a:p>
            <a:pPr algn="just"/>
            <a:endParaRPr lang="tr-TR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tr-TR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smtClean="0">
                <a:solidFill>
                  <a:schemeClr val="tx1"/>
                </a:solidFill>
              </a:rPr>
              <a:t>OCTOBER 26, 2017, ANTALYA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13</a:t>
            </a:fld>
            <a:endParaRPr lang="tr-TR"/>
          </a:p>
        </p:txBody>
      </p:sp>
      <p:pic>
        <p:nvPicPr>
          <p:cNvPr id="12" name="Picture 2" descr="http://guzelsanat.erciyes.edu.tr/logolar/e_u_logo_jpg_96dpi_RGB.jpg"/>
          <p:cNvPicPr>
            <a:picLocks noChangeAspect="1" noChangeArrowheads="1"/>
          </p:cNvPicPr>
          <p:nvPr/>
        </p:nvPicPr>
        <p:blipFill>
          <a:blip r:embed="rId3" cstate="print"/>
          <a:srcRect l="12168" t="11154" r="11787" b="10773"/>
          <a:stretch>
            <a:fillRect/>
          </a:stretch>
        </p:blipFill>
        <p:spPr bwMode="auto">
          <a:xfrm>
            <a:off x="475013" y="6172200"/>
            <a:ext cx="667987" cy="685800"/>
          </a:xfrm>
          <a:prstGeom prst="ellipse">
            <a:avLst/>
          </a:prstGeom>
          <a:noFill/>
        </p:spPr>
      </p:pic>
      <p:sp>
        <p:nvSpPr>
          <p:cNvPr id="16" name="10 Dikdörtgen"/>
          <p:cNvSpPr/>
          <p:nvPr/>
        </p:nvSpPr>
        <p:spPr>
          <a:xfrm>
            <a:off x="0" y="2420318"/>
            <a:ext cx="1548000" cy="43261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9 Metin kutusu"/>
          <p:cNvSpPr txBox="1"/>
          <p:nvPr/>
        </p:nvSpPr>
        <p:spPr>
          <a:xfrm>
            <a:off x="0" y="204891"/>
            <a:ext cx="1619672" cy="5224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2.0: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MACHINE-LEARNING INTERFACE FOR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RNA-SEQUENCING DATA</a:t>
            </a:r>
            <a:endParaRPr lang="tr-TR" sz="105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PROBLEM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METHODOLOGY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MLSeq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2.0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200" b="1" dirty="0" smtClean="0">
                <a:solidFill>
                  <a:schemeClr val="bg1"/>
                </a:solidFill>
                <a:latin typeface="Bell MT" pitchFamily="18" charset="0"/>
              </a:rPr>
              <a:t>RNA-SEQ CLASSIFICATION (SOFTWARES)</a:t>
            </a:r>
            <a:endParaRPr lang="tr-TR" sz="22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619672" y="1124744"/>
            <a:ext cx="7524328" cy="5590404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PoiClaClu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Classification and clustering of sequencing data based on a Poisson model</a:t>
            </a:r>
            <a:r>
              <a:rPr lang="tr-TR" sz="24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tr-TR" sz="2400" dirty="0" err="1" smtClean="0">
                <a:latin typeface="Times New Roman" pitchFamily="18" charset="0"/>
                <a:cs typeface="Times New Roman" pitchFamily="18" charset="0"/>
              </a:rPr>
              <a:t>Witten</a:t>
            </a:r>
            <a:r>
              <a:rPr lang="tr-TR" sz="2400" dirty="0" smtClean="0">
                <a:latin typeface="Times New Roman" pitchFamily="18" charset="0"/>
                <a:cs typeface="Times New Roman" pitchFamily="18" charset="0"/>
              </a:rPr>
              <a:t> et al., 2013)</a:t>
            </a:r>
          </a:p>
          <a:p>
            <a:pPr lvl="1" algn="just"/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R/CRAN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package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 algn="just"/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Illustration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PLDA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classifier</a:t>
            </a:r>
            <a:endParaRPr lang="tr-TR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tr-TR" sz="2000" dirty="0" smtClean="0">
                <a:latin typeface="Times New Roman" pitchFamily="18" charset="0"/>
                <a:cs typeface="Times New Roman" pitchFamily="18" charset="0"/>
                <a:hlinkClick r:id="rId3"/>
              </a:rPr>
              <a:t>https://cran.r-project.org/web/packages/PoiClaClu/index.html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/>
            <a:endParaRPr lang="tr-TR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tr-TR" sz="2400" b="1" dirty="0" err="1" smtClean="0"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24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Machine learning interface for RNA-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Seq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data</a:t>
            </a:r>
            <a:r>
              <a:rPr lang="tr-TR" sz="24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tr-TR" sz="2400" dirty="0" err="1" smtClean="0">
                <a:latin typeface="Times New Roman" pitchFamily="18" charset="0"/>
                <a:cs typeface="Times New Roman" pitchFamily="18" charset="0"/>
              </a:rPr>
              <a:t>Zararsiz</a:t>
            </a:r>
            <a:r>
              <a:rPr lang="tr-TR" sz="2400" dirty="0" smtClean="0">
                <a:latin typeface="Times New Roman" pitchFamily="18" charset="0"/>
                <a:cs typeface="Times New Roman" pitchFamily="18" charset="0"/>
              </a:rPr>
              <a:t> et al., 2014)</a:t>
            </a:r>
          </a:p>
          <a:p>
            <a:pPr lvl="1" algn="just"/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R/BIOCONDUCTOR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package</a:t>
            </a:r>
            <a:endParaRPr lang="tr-TR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several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microarray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based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classifiers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RNA-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Seq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classification</a:t>
            </a:r>
            <a:endParaRPr lang="tr-TR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tr-TR" sz="2000" dirty="0" smtClean="0">
                <a:latin typeface="Times New Roman" pitchFamily="18" charset="0"/>
                <a:cs typeface="Times New Roman" pitchFamily="18" charset="0"/>
                <a:hlinkClick r:id="rId4"/>
              </a:rPr>
              <a:t>https://bioconductor.org/packages/release/bioc/html/MLSeq.html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/>
            <a:endParaRPr lang="tr-TR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tr-TR" sz="2400" b="1" dirty="0" err="1" smtClean="0">
                <a:latin typeface="Times New Roman" pitchFamily="18" charset="0"/>
                <a:cs typeface="Times New Roman" pitchFamily="18" charset="0"/>
              </a:rPr>
              <a:t>VoomDDA</a:t>
            </a:r>
            <a:r>
              <a:rPr lang="tr-TR" sz="2400" dirty="0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Discovery of Diagnostic Biomarkers and Classification of RNA-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Seq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Data</a:t>
            </a:r>
            <a:r>
              <a:rPr lang="tr-TR" sz="24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tr-TR" sz="2400" dirty="0" err="1" smtClean="0">
                <a:latin typeface="Times New Roman" pitchFamily="18" charset="0"/>
                <a:cs typeface="Times New Roman" pitchFamily="18" charset="0"/>
              </a:rPr>
              <a:t>Zararsiz</a:t>
            </a:r>
            <a:r>
              <a:rPr lang="tr-TR" sz="2400" dirty="0" smtClean="0">
                <a:latin typeface="Times New Roman" pitchFamily="18" charset="0"/>
                <a:cs typeface="Times New Roman" pitchFamily="18" charset="0"/>
              </a:rPr>
              <a:t> et al., 2015)</a:t>
            </a:r>
          </a:p>
          <a:p>
            <a:pPr lvl="1" algn="just"/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Shiny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web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tool</a:t>
            </a:r>
            <a:endParaRPr lang="tr-TR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Illustration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voomDDA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classifiers</a:t>
            </a:r>
            <a:endParaRPr lang="tr-TR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tr-TR" sz="2000" dirty="0" smtClean="0">
                <a:latin typeface="Times New Roman" pitchFamily="18" charset="0"/>
                <a:cs typeface="Times New Roman" pitchFamily="18" charset="0"/>
                <a:hlinkClick r:id="rId5"/>
              </a:rPr>
              <a:t>http://www.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  <a:hlinkClick r:id="rId5"/>
              </a:rPr>
              <a:t>biosoft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  <a:hlinkClick r:id="rId5"/>
              </a:rPr>
              <a:t>.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  <a:hlinkClick r:id="rId5"/>
              </a:rPr>
              <a:t>hacettepe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  <a:hlinkClick r:id="rId5"/>
              </a:rPr>
              <a:t>.edu.tr/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  <a:hlinkClick r:id="rId5"/>
              </a:rPr>
              <a:t>voomDDA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  <a:hlinkClick r:id="rId5"/>
              </a:rPr>
              <a:t>/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smtClean="0">
                <a:solidFill>
                  <a:schemeClr val="tx1"/>
                </a:solidFill>
              </a:rPr>
              <a:t>OCTOBER 26, 2017, ANTALYA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14</a:t>
            </a:fld>
            <a:endParaRPr lang="tr-TR" dirty="0"/>
          </a:p>
        </p:txBody>
      </p:sp>
      <p:pic>
        <p:nvPicPr>
          <p:cNvPr id="8" name="Picture 2" descr="http://guzelsanat.erciyes.edu.tr/logolar/e_u_logo_jpg_96dpi_RGB.jpg"/>
          <p:cNvPicPr>
            <a:picLocks noChangeAspect="1" noChangeArrowheads="1"/>
          </p:cNvPicPr>
          <p:nvPr/>
        </p:nvPicPr>
        <p:blipFill>
          <a:blip r:embed="rId6" cstate="print"/>
          <a:srcRect l="12168" t="11154" r="11787" b="10773"/>
          <a:stretch>
            <a:fillRect/>
          </a:stretch>
        </p:blipFill>
        <p:spPr bwMode="auto">
          <a:xfrm>
            <a:off x="475013" y="6172200"/>
            <a:ext cx="667987" cy="685800"/>
          </a:xfrm>
          <a:prstGeom prst="ellipse">
            <a:avLst/>
          </a:prstGeom>
          <a:noFill/>
        </p:spPr>
      </p:pic>
      <p:sp>
        <p:nvSpPr>
          <p:cNvPr id="11" name="10 Dikdörtgen"/>
          <p:cNvSpPr/>
          <p:nvPr/>
        </p:nvSpPr>
        <p:spPr>
          <a:xfrm>
            <a:off x="0" y="2420318"/>
            <a:ext cx="1548000" cy="43261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9 Metin kutusu"/>
          <p:cNvSpPr txBox="1"/>
          <p:nvPr/>
        </p:nvSpPr>
        <p:spPr>
          <a:xfrm>
            <a:off x="0" y="204891"/>
            <a:ext cx="1619672" cy="5224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2.0: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MACHINE-LEARNING INTERFACE FOR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RNA-SEQUENCING DATA</a:t>
            </a:r>
            <a:endParaRPr lang="tr-TR" sz="105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PROBLEM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METHODOLOGY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MLSeq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2.0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14" name="13 Dikdörtgen"/>
          <p:cNvSpPr/>
          <p:nvPr/>
        </p:nvSpPr>
        <p:spPr>
          <a:xfrm>
            <a:off x="1643042" y="1142984"/>
            <a:ext cx="7500958" cy="571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500" b="1" dirty="0" err="1" smtClean="0">
                <a:solidFill>
                  <a:schemeClr val="bg1"/>
                </a:solidFill>
                <a:latin typeface="Bell MT" pitchFamily="18" charset="0"/>
              </a:rPr>
              <a:t>MLSeq</a:t>
            </a:r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 PACKAGE</a:t>
            </a:r>
            <a:endParaRPr lang="tr-TR" sz="25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smtClean="0">
                <a:solidFill>
                  <a:schemeClr val="tx1"/>
                </a:solidFill>
              </a:rPr>
              <a:t>OCTOBER 26, 2017, ANTALYA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15</a:t>
            </a:fld>
            <a:endParaRPr lang="tr-TR"/>
          </a:p>
        </p:txBody>
      </p:sp>
      <p:pic>
        <p:nvPicPr>
          <p:cNvPr id="32769" name="Picture 1"/>
          <p:cNvPicPr>
            <a:picLocks noChangeAspect="1" noChangeArrowheads="1"/>
          </p:cNvPicPr>
          <p:nvPr/>
        </p:nvPicPr>
        <p:blipFill rotWithShape="1">
          <a:blip r:embed="rId3"/>
          <a:srcRect b="8767"/>
          <a:stretch/>
        </p:blipFill>
        <p:spPr bwMode="auto">
          <a:xfrm>
            <a:off x="2285984" y="1196752"/>
            <a:ext cx="6324600" cy="515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 descr="http://guzelsanat.erciyes.edu.tr/logolar/e_u_logo_jpg_96dpi_RGB.jpg"/>
          <p:cNvPicPr>
            <a:picLocks noChangeAspect="1" noChangeArrowheads="1"/>
          </p:cNvPicPr>
          <p:nvPr/>
        </p:nvPicPr>
        <p:blipFill>
          <a:blip r:embed="rId4" cstate="print"/>
          <a:srcRect l="12168" t="11154" r="11787" b="10773"/>
          <a:stretch>
            <a:fillRect/>
          </a:stretch>
        </p:blipFill>
        <p:spPr bwMode="auto">
          <a:xfrm>
            <a:off x="475013" y="6172200"/>
            <a:ext cx="667987" cy="685800"/>
          </a:xfrm>
          <a:prstGeom prst="ellipse">
            <a:avLst/>
          </a:prstGeom>
          <a:noFill/>
        </p:spPr>
      </p:pic>
      <p:sp>
        <p:nvSpPr>
          <p:cNvPr id="13" name="12 Dikdörtgen"/>
          <p:cNvSpPr/>
          <p:nvPr/>
        </p:nvSpPr>
        <p:spPr>
          <a:xfrm>
            <a:off x="0" y="2923234"/>
            <a:ext cx="1548000" cy="21773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Yuvarlatılmış Dikdörtgen"/>
          <p:cNvSpPr/>
          <p:nvPr/>
        </p:nvSpPr>
        <p:spPr>
          <a:xfrm>
            <a:off x="1643042" y="5072074"/>
            <a:ext cx="7500958" cy="107157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619672" y="1124744"/>
            <a:ext cx="7524328" cy="5400600"/>
          </a:xfrm>
        </p:spPr>
        <p:txBody>
          <a:bodyPr>
            <a:normAutofit/>
          </a:bodyPr>
          <a:lstStyle/>
          <a:p>
            <a:pPr algn="just"/>
            <a:r>
              <a:rPr lang="tr-TR" sz="2000" dirty="0">
                <a:latin typeface="Times New Roman" pitchFamily="18" charset="0"/>
                <a:cs typeface="Times New Roman" pitchFamily="18" charset="0"/>
              </a:rPr>
              <a:t>New </a:t>
            </a:r>
            <a:r>
              <a:rPr lang="tr-TR" sz="2000" dirty="0" err="1">
                <a:latin typeface="Times New Roman" pitchFamily="18" charset="0"/>
                <a:cs typeface="Times New Roman" pitchFamily="18" charset="0"/>
              </a:rPr>
              <a:t>studies</a:t>
            </a:r>
            <a:r>
              <a:rPr lang="tr-TR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tr-TR" sz="2000" dirty="0" err="1">
                <a:latin typeface="Times New Roman" pitchFamily="18" charset="0"/>
                <a:cs typeface="Times New Roman" pitchFamily="18" charset="0"/>
              </a:rPr>
              <a:t>literature</a:t>
            </a:r>
            <a:r>
              <a:rPr lang="tr-TR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>
                <a:latin typeface="Times New Roman" pitchFamily="18" charset="0"/>
                <a:cs typeface="Times New Roman" pitchFamily="18" charset="0"/>
              </a:rPr>
              <a:t>changes</a:t>
            </a:r>
            <a:endParaRPr lang="tr-TR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tr-TR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vast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amount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microarray-based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classifiers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not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used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due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technological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update</a:t>
            </a:r>
            <a:endParaRPr lang="tr-TR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tr-TR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is popular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widely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used</a:t>
            </a:r>
            <a:endParaRPr lang="tr-TR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tr-TR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9,162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downloads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(5,048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from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distinct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IPs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, 17.10.2017)</a:t>
            </a:r>
          </a:p>
          <a:p>
            <a:pPr algn="just"/>
            <a:endParaRPr lang="tr-TR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Needs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significant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update</a:t>
            </a:r>
            <a:endParaRPr lang="tr-TR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tr-TR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tr-TR" sz="20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tr-TR" sz="2000" b="1" dirty="0" err="1" smtClean="0">
                <a:latin typeface="Times New Roman" pitchFamily="18" charset="0"/>
                <a:cs typeface="Times New Roman" pitchFamily="18" charset="0"/>
              </a:rPr>
              <a:t>Aim</a:t>
            </a:r>
            <a:r>
              <a:rPr lang="tr-TR" sz="20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tr-TR" sz="20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make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package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more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comprehensive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practical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tr-TR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latin typeface="Times New Roman" pitchFamily="18" charset="0"/>
                <a:cs typeface="Times New Roman" pitchFamily="18" charset="0"/>
              </a:rPr>
              <a:t>users</a:t>
            </a:r>
            <a:endParaRPr lang="tr-TR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500" b="1" dirty="0" err="1" smtClean="0">
                <a:solidFill>
                  <a:schemeClr val="bg1"/>
                </a:solidFill>
                <a:latin typeface="Bell MT" pitchFamily="18" charset="0"/>
              </a:rPr>
              <a:t>MLSeq</a:t>
            </a:r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 PACKAGE</a:t>
            </a:r>
            <a:endParaRPr lang="tr-TR" sz="25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smtClean="0">
                <a:solidFill>
                  <a:schemeClr val="tx1"/>
                </a:solidFill>
              </a:rPr>
              <a:t>OCTOBER 26, 2017, ANTALYA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16</a:t>
            </a:fld>
            <a:endParaRPr lang="tr-TR"/>
          </a:p>
        </p:txBody>
      </p:sp>
      <p:pic>
        <p:nvPicPr>
          <p:cNvPr id="12" name="Picture 2" descr="http://guzelsanat.erciyes.edu.tr/logolar/e_u_logo_jpg_96dpi_RGB.jpg"/>
          <p:cNvPicPr>
            <a:picLocks noChangeAspect="1" noChangeArrowheads="1"/>
          </p:cNvPicPr>
          <p:nvPr/>
        </p:nvPicPr>
        <p:blipFill>
          <a:blip r:embed="rId3" cstate="print"/>
          <a:srcRect l="12168" t="11154" r="11787" b="10773"/>
          <a:stretch>
            <a:fillRect/>
          </a:stretch>
        </p:blipFill>
        <p:spPr bwMode="auto">
          <a:xfrm>
            <a:off x="475013" y="6172200"/>
            <a:ext cx="667987" cy="685800"/>
          </a:xfrm>
          <a:prstGeom prst="ellipse">
            <a:avLst/>
          </a:prstGeom>
          <a:noFill/>
        </p:spPr>
      </p:pic>
      <p:sp>
        <p:nvSpPr>
          <p:cNvPr id="13" name="12 Dikdörtgen"/>
          <p:cNvSpPr/>
          <p:nvPr/>
        </p:nvSpPr>
        <p:spPr>
          <a:xfrm>
            <a:off x="0" y="2923234"/>
            <a:ext cx="1548000" cy="21773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29 Metin kutusu"/>
          <p:cNvSpPr txBox="1"/>
          <p:nvPr/>
        </p:nvSpPr>
        <p:spPr>
          <a:xfrm>
            <a:off x="0" y="204891"/>
            <a:ext cx="1619672" cy="5224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2.0: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MACHINE-LEARNING INTERFACE FOR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RNA-SEQUENCING DATA</a:t>
            </a:r>
            <a:endParaRPr lang="tr-TR" sz="105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PROBLEM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METHODOLOGY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MLSeq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2.0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81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9 Metin kutusu"/>
          <p:cNvSpPr txBox="1"/>
          <p:nvPr/>
        </p:nvSpPr>
        <p:spPr>
          <a:xfrm>
            <a:off x="0" y="204891"/>
            <a:ext cx="1619672" cy="5224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2.0: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MACHINE-LEARNING INTERFACE FOR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RNA-SEQUENCING DATA</a:t>
            </a:r>
            <a:endParaRPr lang="tr-TR" sz="105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PROBLEM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METHODOLOGY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MLSeq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2.0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16" name="15 Dikdörtgen"/>
          <p:cNvSpPr/>
          <p:nvPr/>
        </p:nvSpPr>
        <p:spPr>
          <a:xfrm>
            <a:off x="1643042" y="1142984"/>
            <a:ext cx="7500958" cy="571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RAW RNA-SEQ DATA</a:t>
            </a:r>
            <a:endParaRPr lang="tr-TR" sz="25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smtClean="0">
                <a:solidFill>
                  <a:schemeClr val="tx1"/>
                </a:solidFill>
              </a:rPr>
              <a:t>OCTOBER 26, 2017, ANTALYA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17</a:t>
            </a:fld>
            <a:endParaRPr lang="tr-TR"/>
          </a:p>
        </p:txBody>
      </p:sp>
      <p:sp>
        <p:nvSpPr>
          <p:cNvPr id="12" name="AutoShape 5" descr="data:image/jpeg;base64,/9j/4AAQSkZJRgABAQAAAQABAAD/2wCEAAkGBxQHEBMQBxMQExQSFRoYFxgTFBsYGxkdGR0iGhgVGhcYHjQgHyYlGxQXIT0iJik3Li4uGyszRDMsNzQuMSsBCgoKDg0OGxAQGzckHyUyNDI0LzcxLDQ0NTQsLCw1LywsNDQsNCw0Kyw0LC4uNDcsLDQsLC0sLiwsLCwsNDUsNP/AABEIAKsBJwMBIgACEQEDEQH/xAAbAAEAAgMBAQAAAAAAAAAAAAAABAYBAwUCB//EAEMQAAEDAgMDCAcGBAUFAQAAAAEAAgMEEQUSITFRkgYTFBUiQVJxM0NhcsHC0QcjMnOBsUKRoaJiY4KjshYkU+HwNP/EABgBAQEBAQEAAAAAAAAAAAAAAAACAQME/8QAKxEBAAECBAQFBAMAAAAAAAAAAAECEQMSITFBUZHhInGhsdEyYYHBEyPw/9oADAMBAAIRAxEAPwD69h9EyaJrpASSNe07f5qR1dHuPG76phXoWeXxUtBE6uj3Hjd9U6uj3Hjd9VLRBE6uj3Hjd9U6uj3Hjd9VLVdxLlE6krmUsbGFp5nO4uId9+ZWsyC1jlNPrfud7NQ6/V0e48bvqnV0e48bvquG/lewYn0ABuRsL3ueTrnYGPyNbbUZJQcw7wR3FWKmqG1TQ+nIc07CEGnq6PceN31Tq6PceN31UtEETq6PceN31Tq6PceN31UtEETq6PceN31Tq6PceN31UtEETq6PceN31Tq6PceN31UtEETq6PceN31Tq6PceN31UtEETq6PceN31Tq6PceN31UtEETq6PceN31Tq6PceN31UtEETq6PceN31Tq6PceN31UtEETq6PceN31Tq6PceN31UtEETq6PceN31Tq6PceN31UtEETq6PceN31Tq6PceN31UtEETq6PceN31Tq6PceN31UtEETq6PceN31Tq6PceN31UtEETq6PceN31Tq6PceN31UtEHLrKZtMWGG4Jdb8RP8ACd59iLdinq/f+Vyyg9YV6Fnl8VLUTCvQs8vipaAiIgKPLQxzSNlmjjdIwENcWguaDoQCdRe5/mpCIOfX0kccLjGxg5uF7WWaBlaW6tbuHZboNwWzCCXQsLnPddo1fluR3fgFl7xP0Ev5bv8AiVXMD5HRQ0kcc7qnMGWJbVzDu2hrXBg27MtvNZN+DpRFExOabfi/7haYpWzDNCQ4a6g3Gmh1HtC9qq/Z3hTcIp5YmOe4tqJWnMdOw4taWt2C7A13tJVqSmbxeW49FOHiTTTN4jiIiLXIREQEREBERAREQEREBERAREQEWuWoZCWtlc1pebNBIBcdtgDt/RbEBF5c8MsHkC5sLnadw/kvSAiIgIiICIiCDinq/f8AlcsrGKer9/5XLKD1hXoWeXxUtRMK9Czy+KloCIiAiLm1WOQ0tQymmcecky2AY4gZs2TM4Czc3NPAudS225BJxP0Ev5bv2K04JbmGZObtb1bCxvCSo2KYvG10lI/nBI6GRzbxuDXBrQXWfbKbZ29/7FTMJvzLOc5y9vWZc39miCFgv3VTWxn/AMrJB5PjaP8AlE9dlcUfcYmf8+lH+zJ9KgLtLKXbG3iecR7W94ERFriIiICIiAiIgIiICIiAiIgLn49SSV1PJHRP5t7hodl9dWkjUZhcXGovcLoKPiEJqI3Na7Lcbe7yPsOxZVs2mqaZiqN4U7FsIf0WlpKyqp46gyF0bpHDNdn3kcERf2nAPbEC7aWt3kWseM0NRWiPoM4gIBzWBcCTbZqNlj/NcflJQienp6WSqZC6SQOY7U3c3tRMYfCJeaOp1AA711ccwmXFBHzE5hLQc2XnbOJt/wCOVmyx2329yU7NqrmuZqneWvlDh8dRPQzSuhY+Go7JkIDnB0bwY477SdDbc1d1VflRhjKuro5JapkT2SDmo3hpz5TnkLAdcxa21+4ea72HYlFibS/DpGStBsSxwIva9tPYQfIgrUpSIiAiIgIiIIOKer9/5XLKxinq/f8AlcsoPWFehZ5fFS1Ewr0LPL4qWgIiIC41dydZWVTaovka5oZdrbZXc1nMRNxcZTO86EX0uuyiCuVnJ8Me6rnlkkkjpnxi7Y23BaMxc5jAXXLM1r2BcbDZbrYM3LAwENGn8MjpBxOAP0WzE/QS/lu/YrXgzs0DNWHTaxhYOEkn+qCFjB5mroZNO0+SEn2PjLx/dA1dpcblWebhjlb6qogd+hkax/8AY9y7KmN5dq9cOmfOPW/7ERFTiIiICIiAiIgIiICIiAiIgLmco8K67ppKdr3Rl4HaGuw3yuH8TTaxb3gkLpogqP8A0Y40EVCal4DHGQua23aF3RtjbfsMZIWODLnRgbe112MZwY4qI800kZYDcxlzcxNtzhu/qusiDl41g4xV0DnENMMhffLckFjmFoPd+MH/AE7Fo5LYG7BI3tqJGyueWatZkFo42xNGUuOuWMEm+0rtogIiICIiAiIgg4p6v3/lcsrGKer9/wCVyyg9YV6Fnl8VLUTCvQs8vipaAiIgIixfuQR8T9BL+W79ivOE3MLOd5y9vWZM3+32VnEz9zKP8t37Fa8FAEDMoYNP4Hl44iAUGnlRAamiqWRfiML8tvEGkt/qAp1HOKmNkjdj2tcP1F/itr25wQ7YdFx+R5tQwMO2JpiPnETGf+Cni7b4XlPvHZ2URFTiIiICIiAiIgIiICIiAiIgIiICIiAiIgIiICIiAiIgg4p6v3/lcsrGKer9/wCVyyg9YV6Fnl8VLUTCvQs8vipaAiIgKq4vgM1ViMVVCI3MYIrOc6zo+b50yBot6wTRtOo0brfQK1Igp9Thc0lZJWVUEMbRSOYHRvBe5z2gv5w5QXBpja1o8z3gCx4M7NAy5B07ozH/AGO1+q2Yn6CX8t37FecKuYWc4JAbbJC0u/sNkEtcHkzO1slXTsc3NDUvdlB1DZQJQbe89w/Rd5UilwmHAMUlfRtLpKqEvjaXEgOL/vh5G8btdljbcorm1pejByTRXFU8Lx5xPxdYMQrZmzsjoGtcNC+/de9g427Ogv8A/a+66epjjcYo4rgfwvc4+YaWi6mUVN0ZtibuJu53iJ2n/wBblIWZJm953eTLM8UTDKo1UYdKAHjR4HcR3EHZv/VS1AxBnRr1EFgWjtg6B7R8R3H9Ftw+vZiDc1OTobEHQjzC2mq3hndsTwlKREVqEREBERAREQEREBERAREQEREBERAREQEREEHFPV+/8rllYxT1fv8AyuWUHrCvQs8vipaiYV6Fnl8VLQEREBERBGxP0Ev5bv2K1YIQYGc3ktb+CQyDiIC24n6CX8t37FeMHdnhYXEnTvjMf9jtUExVSraaSpZVxnsGpETr66PBjuD+a5gtuCslbP0aNz/CDYbz3D9TYLm4rhploJII9XiO7T/mN7bXcYBXOuLz5aqw4pnEpirb5dlFGw2rFfDHNHskY14/1C/xUldGTExNpYIzCztQVz6GIUEjoYxZjxnZ/QPb/wAT+q6Kh4nGcokiF3RHOPbbRzf1aSFNUceSKuaYi8xvErQ5moIuPIr0qUIo9dXR4czPXyMjbma3M9waLuNmi53kriV/K+JoezBGvrpmBwyUwztDh/C+Ufds8ib+woLGipXJTlPX4vTNlqcP7RJF+dEQdY7QyQZhu17we5RqPl1URV88OP0UtPTxBv3rWukDCRcPe9gylrtdQLNy699gvyKLTYlDVhjqWWJ4luYyx7SH2FzlsdbDcpSAiIgIiICIiAiIgIiICIiAiIgg4p6v3/lcsrGKer9/5XLKD1hXoWeXxUtRMK9Czy+KloCIiAqri+LT0+JRQwlwiIiOUR3EgcZeeJfa45tscR0I/Hre4VqRBWq2ullqHNjcHU0tDJI0CMghwLQCXnXVrz2bDZ3rs4TcQs5wSA22SFpd/NpIXvE/QS/lu/YrTgz2CnYYuaDQPVuzN9utggzXffSRRf4s7vJmo/vLf5KcuVhNW3EJJZIjss1oO3KNc36kn+S6qiib6ppm+ri8lfuY5ac7aaeSP/STzkY/SOVg/RdpcSD/ALXEZG91TA2Qe9E7JIeGSH+S7a2nZ6MfWvNz167+txERU4uLhNQ+KZ9PIyzG5iy+0C+lt47XdsWrH+WNLgMrKete4zyC7Io2F73EmzW2GjS4mwzEA2OuhWeU2KMpAxlP95VOd9xEwgvLrbXeFlvxOOgHtsDzcH5KQ10ra/HBz1Y13aJuGRlv4Ymx7MrNoJ1JObv0iiMukppi2jRjHI5/LVrXcqXGENdeKCEg82DbNzkhFnvLbt07Lb6X2m4UNGzD4mQ0TQyONoa1o2ADQBb0VqEREFI5QfZvDilZHXUMr6WVhzEwtFnOGrHkb7ix8Q09q1coOXUvI4Rt5TU+fO6zZ6c2ic0C7yWv7TH22R3IPi0Nr4tU9OypAFQ1rwCCA4Ai42HXvCDNPMKljXxate0OGltCLjQ+a2Ko4th03JeOSp5KNL2NBc+jOrHb3Q98R78ou02/Dc3W3kBys/6op81WwQ1DPxxnQlp1ZM1h7WRwOhPeCLnaQtKIiAiIgIiICIiAiIgIiIIOKer9/wCVyysYp6v3/lcsoPWFehZ5fFS1Ewr0LPL4qWgIiICIiCNifoJfy3fsVBhqHPhjjhcTJILXMZZlaNr8jtdO7ebKdifoJfy3fsVC5OU7mRCSqDw94Gj3Zi1o/C3Nc+fmVNV50ZPJPo6NlE3LTNDR+/tJW9EWxERpDYiyn8tcEqamenrcLlf/ANrcujbYOIvd/N6WLnNAGV2hsFaaKrZXRslpHBzHtDmkd4K3qp4xiDeRTnzyhzqWYlxY212TEE9gE2yyWJPcHa7CbTbLN3riqceiMPjTt9/t58Y/PFbFw8W5Qc09tPgzRUVMjczWh3YY06CWZ4/C2+z+J2wA6kcmWvl5bwOZgWanpZQWuqX3EjrGzmwRggjUFud1gLaB21TeQPJJvI6l5iN/OOc4ve7LlBNgAGjaAABoSVbyzExNpQeSvIY4JWy11ZUvnlmac3Zyi7rF9+0btBa0Nb/CL6nu7OI0k0c4noj2QBnaNrrbdNjiR+y7SKaqYqhFVN2uCZtQ0PhNwVsXHxYSUJ5zDG3zntttcX7nW3nYSp1JXNqLNd2X21Y7Qjfodo9oWRXrlncirW0pSLDXBwu0gj2LKtQiIgLl41gcWLgGXMyVno5ojlkjO9rt29pu094K6iIPnvJzFcTwSSc8t2GSDPZs0LA4NIt28kfaERFtS0kEG9grvSYnDW5ehzRSZ2Z25Hh12XtnFjqLm11LVJqvs5iNecRwueallPatEGlmfYXlrhqC24Le+97goLsiofKflZW8k2R9YU0dTnka0S0+YNP+B0RuWPdsb2iCT+hsuHcpqXEI3SRTRt5tuaVr3Br4tLkSMOrSO+6DrotNJUsrY2y0jmvY9oc1zTcOB1BBW5AREQEREBERBBxT1fv/ACuWVjFPV+/8rllB6wr0LPL4qWomFehZ5fFS0BERAUPGMQGFQSTyAuDB+EbSSbNbc7yQLqYtNZSsrY3RVTQ5jwQ4HvBQc2DEetKOWQsLHATRuaSDZ0ZdG6xG0XaSDu3Lm4Vyvw6mhYzpuGssPwxzxho/S4W/GascloIY8JjjHOSPA5xxyg5JJ3uc7aS4xu1JuS6+q7dBU9MijlALecY19jtGYA2P80Fab9pWGlpd0pujnNsGPc42Nrta1pJB2gjauVF9qcVXVupcPp5n6DK+RzYRcAl+cS2LGgZbEi5JtbZf6EiD5lyhxHEqyopTRVdBSxuc5rxFO2XLoSXSGRoDuyHWAFg623QjsV2D4a6GV2KTCqdkcTJNUCSQaXPNguysOmxgAV1RJi7aappm8aSpomZyZjJwOoglgYCejPlaXNG08zJfMTt7Dr3OwhaMD+06kroy/ES6nOctGZrnNI7jna2w0toVb8UmfTQSyUbOckZG9zGXtmcGktbc7LkAX9qjcncSOKwCSSwcHvY8Bpblcxxa5tiTsI2g2KnLMbPR/PTVE/yU3nne0/E9LuFRfaRQ1M8kT5WxsaLsle4Bj+5wF9W27r7VtqvtEoKeaOIVDHiS93sIcxm7O4bL/wBO+wVrRLTzTNeFf6Z69v8Aeiq4r9oVBh8fOMqI5jcDJC5r3G+02vsAudf3ss1/K7DKuI8/V0xGW4s8Zxpfst/Fm9lrq0okxM7pvhTFppnr2UHk5ysozTtdDXRwkk3jqC0WPu3uPMOsmGfaRDLNMyqlhysNmuztY128xl57Q8zf9FeKt7o43mla1zw0lrXOygnuBdY287Ko4byzkrXUgMcYE8NM94Dje9TzgGTeGmA3vtB7raxGHMWtNk/08KZj89nmT7TaJk7Is/YcCXSAgtYe4EtJ9uoUjFftHoKCMPhmZOS4DLEbu1OrjuAGqtyKrVc1RVh6eGevZW38vMPYwv6XAbNvlDgXeQbtv7F4w3l/QV0TZHVMMRcNWSva17TuIv8A1Gis6LdS+HbaevZVKD7Q6CsfK01DI+bdYGUhoeLfiYSdRe43rL/tDoGVDYOkRkOaXc6HDmwRsYX32nX2ab7K1Km1/KqopI6h74IgKaqMcha4yBkIh57niOyXHVgLW7L99tVqubc2Ff6Z69m7FftDoKBrSJ45szwLQkPLRfV7rHQDbv3XXP5X4rg2OU7+s5qWUtaSwxuaZmnaObO0G9vZv0ur1G/nGhzdQQD/ADXpLTzZmw9PDPXs+W8ncRpcMpmHAMWbDcZnQ1xjeM51e52yRpc4kmzsutwFG5J/aVOBN16aWWz7tyzsidY3uGCUNa5otpd2bftC+tolp5mbD18M9ez5e37XGGtaySPJSWs57iHPDjrzn3bnNyjRthcm9+6x6+M/ajRUPNdBeKkPd2+bcOw3vJvtP+H9leVVMf5USYVNOyJsMrYaZ0pAcQYz2RGJTsAeS86C4ay+q3UzYd48Onn2WeCZtQ1r4CHNcAWkbCDqCti5fJzEnYrCX1DWtcyaaJ2X8JMMros7b62OS9u69tV1FrkIiIIOKer9/wCVyysYp6v3/lcsoPWFehZ5fFS1WWzOj0jc4AdwcVnpL/G/iKCyoq10l/jfxFOkv8b+IoLKirXSX+N/EU6S/wAb+IoO/V0kda3JWMZI24OV7Q4XGw2K3AW2KtdJf438RTpL/G/iKCyoq10l/jfxFOkv8b+IoLKirXSX+N/EU6S/xv4igsU0TZ2lkwDmuBDg4XBB0IIO0ELzTU7KRgjpWtYxuxrAGgeQGir/AEl/jfxFOkv8b+IoLKirXSX+N/EU6S/xv4igsqKtdJf438RTpL/G/iKCyqK3DomOY5kUQdE3KwhguweFptoPYFxOkv8AG/iKdJf438RQWVFWukv8b+Ip0l/jfxFBZUVa6S/xv4inSX+N/EUFlUSowyGq/wD0xRPu8P7TGntAZQ/UbQNL7lxekv8AG/iKdJf438RQWVFWukv8b+Ip0l/jfxFBZUVa6S/xv4inSX+N/EUFlUR+Fwve6V8MJe8Wc4xtLnAjKQTa5GUW8tFxekv8b+Ip0l/jfxFBYaanbSsEdM1rGNFg1oAAG4ALYq10l/jfxFOkv8b+IoLKirXSX+N/EU6S/wAb+IoOvinq/f8AlcsrlQSGV7RK5xtc6knuKI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13" name="AutoShape 7" descr="data:image/jpeg;base64,/9j/4AAQSkZJRgABAQAAAQABAAD/2wCEAAkGBxQHEBMQBxMQExQSFRoYFxgTFBsYGxkdGR0iGhgVGhcYHjQgHyYlGxQXIT0iJik3Li4uGyszRDMsNzQuMSsBCgoKDg0OGxAQGzckHyUyNDI0LzcxLDQ0NTQsLCw1LywsNDQsNCw0Kyw0LC4uNDcsLDQsLC0sLiwsLCwsNDUsNP/AABEIAKsBJwMBIgACEQEDEQH/xAAbAAEAAgMBAQAAAAAAAAAAAAAABAYBAwUCB//EAEMQAAEDAgMDCAcGBAUFAQAAAAEAAgMEEQUSITFRkgYTFBUiQVJxM0NhcsHC0QcjMnOBsUKRoaJiY4KjshYkU+HwNP/EABgBAQEBAQEAAAAAAAAAAAAAAAACAQME/8QAKxEBAAECBAQFBAMAAAAAAAAAAAECEQMSITFBUZHhInGhsdEyYYHBEyPw/9oADAMBAAIRAxEAPwD69h9EyaJrpASSNe07f5qR1dHuPG76phXoWeXxUtBE6uj3Hjd9U6uj3Hjd9VLRBE6uj3Hjd9U6uj3Hjd9VLVdxLlE6krmUsbGFp5nO4uId9+ZWsyC1jlNPrfud7NQ6/V0e48bvqnV0e48bvquG/lewYn0ABuRsL3ueTrnYGPyNbbUZJQcw7wR3FWKmqG1TQ+nIc07CEGnq6PceN31Tq6PceN31UtEETq6PceN31Tq6PceN31UtEETq6PceN31Tq6PceN31UtEETq6PceN31Tq6PceN31UtEETq6PceN31Tq6PceN31UtEETq6PceN31Tq6PceN31UtEETq6PceN31Tq6PceN31UtEETq6PceN31Tq6PceN31UtEETq6PceN31Tq6PceN31UtEETq6PceN31Tq6PceN31UtEETq6PceN31Tq6PceN31UtEETq6PceN31Tq6PceN31UtEETq6PceN31Tq6PceN31UtEETq6PceN31Tq6PceN31UtEHLrKZtMWGG4Jdb8RP8ACd59iLdinq/f+Vyyg9YV6Fnl8VLUTCvQs8vipaAiIgKPLQxzSNlmjjdIwENcWguaDoQCdRe5/mpCIOfX0kccLjGxg5uF7WWaBlaW6tbuHZboNwWzCCXQsLnPddo1fluR3fgFl7xP0Ev5bv8AiVXMD5HRQ0kcc7qnMGWJbVzDu2hrXBg27MtvNZN+DpRFExOabfi/7haYpWzDNCQ4a6g3Gmh1HtC9qq/Z3hTcIp5YmOe4tqJWnMdOw4taWt2C7A13tJVqSmbxeW49FOHiTTTN4jiIiLXIREQEREBERAREQEREBERAREQEWuWoZCWtlc1pebNBIBcdtgDt/RbEBF5c8MsHkC5sLnadw/kvSAiIgIiICIiCDinq/f8AlcsrGKer9/5XLKD1hXoWeXxUtRMK9Czy+KloCIiAiLm1WOQ0tQymmcecky2AY4gZs2TM4Czc3NPAudS225BJxP0Ev5bv2K04JbmGZObtb1bCxvCSo2KYvG10lI/nBI6GRzbxuDXBrQXWfbKbZ29/7FTMJvzLOc5y9vWZc39miCFgv3VTWxn/AMrJB5PjaP8AlE9dlcUfcYmf8+lH+zJ9KgLtLKXbG3iecR7W94ERFriIiICIiAiIgIiICIiAiIgLn49SSV1PJHRP5t7hodl9dWkjUZhcXGovcLoKPiEJqI3Na7Lcbe7yPsOxZVs2mqaZiqN4U7FsIf0WlpKyqp46gyF0bpHDNdn3kcERf2nAPbEC7aWt3kWseM0NRWiPoM4gIBzWBcCTbZqNlj/NcflJQienp6WSqZC6SQOY7U3c3tRMYfCJeaOp1AA711ccwmXFBHzE5hLQc2XnbOJt/wCOVmyx2329yU7NqrmuZqneWvlDh8dRPQzSuhY+Go7JkIDnB0bwY477SdDbc1d1VflRhjKuro5JapkT2SDmo3hpz5TnkLAdcxa21+4ea72HYlFibS/DpGStBsSxwIva9tPYQfIgrUpSIiAiIgIiIIOKer9/5XLKxinq/f8AlcsoPWFehZ5fFS1Ewr0LPL4qWgIiIC41dydZWVTaovka5oZdrbZXc1nMRNxcZTO86EX0uuyiCuVnJ8Me6rnlkkkjpnxi7Y23BaMxc5jAXXLM1r2BcbDZbrYM3LAwENGn8MjpBxOAP0WzE/QS/lu/YrXgzs0DNWHTaxhYOEkn+qCFjB5mroZNO0+SEn2PjLx/dA1dpcblWebhjlb6qogd+hkax/8AY9y7KmN5dq9cOmfOPW/7ERFTiIiICIiAiIgIiICIiAiIgLmco8K67ppKdr3Rl4HaGuw3yuH8TTaxb3gkLpogqP8A0Y40EVCal4DHGQua23aF3RtjbfsMZIWODLnRgbe112MZwY4qI800kZYDcxlzcxNtzhu/qusiDl41g4xV0DnENMMhffLckFjmFoPd+MH/AE7Fo5LYG7BI3tqJGyueWatZkFo42xNGUuOuWMEm+0rtogIiICIiAiIgg4p6v3/lcsrGKer9/wCVyyg9YV6Fnl8VLUTCvQs8vipaAiIgIixfuQR8T9BL+W79ivOE3MLOd5y9vWZM3+32VnEz9zKP8t37Fa8FAEDMoYNP4Hl44iAUGnlRAamiqWRfiML8tvEGkt/qAp1HOKmNkjdj2tcP1F/itr25wQ7YdFx+R5tQwMO2JpiPnETGf+Cni7b4XlPvHZ2URFTiIiICIiAiIgIiICIiAiIgIiICIiAiIgIiICIiAiIgg4p6v3/lcsrGKer9/wCVyyg9YV6Fnl8VLUTCvQs8vipaAiIgKq4vgM1ViMVVCI3MYIrOc6zo+b50yBot6wTRtOo0brfQK1Igp9Thc0lZJWVUEMbRSOYHRvBe5z2gv5w5QXBpja1o8z3gCx4M7NAy5B07ozH/AGO1+q2Yn6CX8t37FecKuYWc4JAbbJC0u/sNkEtcHkzO1slXTsc3NDUvdlB1DZQJQbe89w/Rd5UilwmHAMUlfRtLpKqEvjaXEgOL/vh5G8btdljbcorm1pejByTRXFU8Lx5xPxdYMQrZmzsjoGtcNC+/de9g427Ogv8A/a+66epjjcYo4rgfwvc4+YaWi6mUVN0ZtibuJu53iJ2n/wBblIWZJm953eTLM8UTDKo1UYdKAHjR4HcR3EHZv/VS1AxBnRr1EFgWjtg6B7R8R3H9Ftw+vZiDc1OTobEHQjzC2mq3hndsTwlKREVqEREBERAREQEREBERAREQEREBERAREQEREEHFPV+/8rllYxT1fv8AyuWUHrCvQs8vipaiYV6Fnl8VLQEREBERBGxP0Ev5bv2K1YIQYGc3ktb+CQyDiIC24n6CX8t37FeMHdnhYXEnTvjMf9jtUExVSraaSpZVxnsGpETr66PBjuD+a5gtuCslbP0aNz/CDYbz3D9TYLm4rhploJII9XiO7T/mN7bXcYBXOuLz5aqw4pnEpirb5dlFGw2rFfDHNHskY14/1C/xUldGTExNpYIzCztQVz6GIUEjoYxZjxnZ/QPb/wAT+q6Kh4nGcokiF3RHOPbbRzf1aSFNUceSKuaYi8xvErQ5moIuPIr0qUIo9dXR4czPXyMjbma3M9waLuNmi53kriV/K+JoezBGvrpmBwyUwztDh/C+Ufds8ib+woLGipXJTlPX4vTNlqcP7RJF+dEQdY7QyQZhu17we5RqPl1URV88OP0UtPTxBv3rWukDCRcPe9gylrtdQLNy699gvyKLTYlDVhjqWWJ4luYyx7SH2FzlsdbDcpSAiIgIiICIiAiIgIiICIiAiIgg4p6v3/lcsrGKer9/5XLKD1hXoWeXxUtRMK9Czy+KloCIiAqri+LT0+JRQwlwiIiOUR3EgcZeeJfa45tscR0I/Hre4VqRBWq2ullqHNjcHU0tDJI0CMghwLQCXnXVrz2bDZ3rs4TcQs5wSA22SFpd/NpIXvE/QS/lu/YrTgz2CnYYuaDQPVuzN9utggzXffSRRf4s7vJmo/vLf5KcuVhNW3EJJZIjss1oO3KNc36kn+S6qiib6ppm+ri8lfuY5ac7aaeSP/STzkY/SOVg/RdpcSD/ALXEZG91TA2Qe9E7JIeGSH+S7a2nZ6MfWvNz167+txERU4uLhNQ+KZ9PIyzG5iy+0C+lt47XdsWrH+WNLgMrKete4zyC7Io2F73EmzW2GjS4mwzEA2OuhWeU2KMpAxlP95VOd9xEwgvLrbXeFlvxOOgHtsDzcH5KQ10ra/HBz1Y13aJuGRlv4Ymx7MrNoJ1JObv0iiMukppi2jRjHI5/LVrXcqXGENdeKCEg82DbNzkhFnvLbt07Lb6X2m4UNGzD4mQ0TQyONoa1o2ADQBb0VqEREFI5QfZvDilZHXUMr6WVhzEwtFnOGrHkb7ix8Q09q1coOXUvI4Rt5TU+fO6zZ6c2ic0C7yWv7TH22R3IPi0Nr4tU9OypAFQ1rwCCA4Ai42HXvCDNPMKljXxate0OGltCLjQ+a2Ko4th03JeOSp5KNL2NBc+jOrHb3Q98R78ou02/Dc3W3kBys/6op81WwQ1DPxxnQlp1ZM1h7WRwOhPeCLnaQtKIiAiIgIiICIiAiIgIiIIOKer9/wCVyysYp6v3/lcsoPWFehZ5fFS1Ewr0LPL4qWgIiICIiCNifoJfy3fsVBhqHPhjjhcTJILXMZZlaNr8jtdO7ebKdifoJfy3fsVC5OU7mRCSqDw94Gj3Zi1o/C3Nc+fmVNV50ZPJPo6NlE3LTNDR+/tJW9EWxERpDYiyn8tcEqamenrcLlf/ANrcujbYOIvd/N6WLnNAGV2hsFaaKrZXRslpHBzHtDmkd4K3qp4xiDeRTnzyhzqWYlxY212TEE9gE2yyWJPcHa7CbTbLN3riqceiMPjTt9/t58Y/PFbFw8W5Qc09tPgzRUVMjczWh3YY06CWZ4/C2+z+J2wA6kcmWvl5bwOZgWanpZQWuqX3EjrGzmwRggjUFud1gLaB21TeQPJJvI6l5iN/OOc4ve7LlBNgAGjaAABoSVbyzExNpQeSvIY4JWy11ZUvnlmac3Zyi7rF9+0btBa0Nb/CL6nu7OI0k0c4noj2QBnaNrrbdNjiR+y7SKaqYqhFVN2uCZtQ0PhNwVsXHxYSUJ5zDG3zntttcX7nW3nYSp1JXNqLNd2X21Y7Qjfodo9oWRXrlncirW0pSLDXBwu0gj2LKtQiIgLl41gcWLgGXMyVno5ojlkjO9rt29pu094K6iIPnvJzFcTwSSc8t2GSDPZs0LA4NIt28kfaERFtS0kEG9grvSYnDW5ehzRSZ2Z25Hh12XtnFjqLm11LVJqvs5iNecRwueallPatEGlmfYXlrhqC24Le+97goLsiofKflZW8k2R9YU0dTnka0S0+YNP+B0RuWPdsb2iCT+hsuHcpqXEI3SRTRt5tuaVr3Br4tLkSMOrSO+6DrotNJUsrY2y0jmvY9oc1zTcOB1BBW5AREQEREBERBBxT1fv/ACuWVjFPV+/8rllB6wr0LPL4qWomFehZ5fFS0BERAUPGMQGFQSTyAuDB+EbSSbNbc7yQLqYtNZSsrY3RVTQ5jwQ4HvBQc2DEetKOWQsLHATRuaSDZ0ZdG6xG0XaSDu3Lm4Vyvw6mhYzpuGssPwxzxho/S4W/GascloIY8JjjHOSPA5xxyg5JJ3uc7aS4xu1JuS6+q7dBU9MijlALecY19jtGYA2P80Fab9pWGlpd0pujnNsGPc42Nrta1pJB2gjauVF9qcVXVupcPp5n6DK+RzYRcAl+cS2LGgZbEi5JtbZf6EiD5lyhxHEqyopTRVdBSxuc5rxFO2XLoSXSGRoDuyHWAFg623QjsV2D4a6GV2KTCqdkcTJNUCSQaXPNguysOmxgAV1RJi7aappm8aSpomZyZjJwOoglgYCejPlaXNG08zJfMTt7Dr3OwhaMD+06kroy/ES6nOctGZrnNI7jna2w0toVb8UmfTQSyUbOckZG9zGXtmcGktbc7LkAX9qjcncSOKwCSSwcHvY8Bpblcxxa5tiTsI2g2KnLMbPR/PTVE/yU3nne0/E9LuFRfaRQ1M8kT5WxsaLsle4Bj+5wF9W27r7VtqvtEoKeaOIVDHiS93sIcxm7O4bL/wBO+wVrRLTzTNeFf6Z69v8Aeiq4r9oVBh8fOMqI5jcDJC5r3G+02vsAudf3ss1/K7DKuI8/V0xGW4s8Zxpfst/Fm9lrq0okxM7pvhTFppnr2UHk5ysozTtdDXRwkk3jqC0WPu3uPMOsmGfaRDLNMyqlhysNmuztY128xl57Q8zf9FeKt7o43mla1zw0lrXOygnuBdY287Ko4byzkrXUgMcYE8NM94Dje9TzgGTeGmA3vtB7raxGHMWtNk/08KZj89nmT7TaJk7Is/YcCXSAgtYe4EtJ9uoUjFftHoKCMPhmZOS4DLEbu1OrjuAGqtyKrVc1RVh6eGevZW38vMPYwv6XAbNvlDgXeQbtv7F4w3l/QV0TZHVMMRcNWSva17TuIv8A1Gis6LdS+HbaevZVKD7Q6CsfK01DI+bdYGUhoeLfiYSdRe43rL/tDoGVDYOkRkOaXc6HDmwRsYX32nX2ab7K1Km1/KqopI6h74IgKaqMcha4yBkIh57niOyXHVgLW7L99tVqubc2Ff6Z69m7FftDoKBrSJ45szwLQkPLRfV7rHQDbv3XXP5X4rg2OU7+s5qWUtaSwxuaZmnaObO0G9vZv0ur1G/nGhzdQQD/ADXpLTzZmw9PDPXs+W8ncRpcMpmHAMWbDcZnQ1xjeM51e52yRpc4kmzsutwFG5J/aVOBN16aWWz7tyzsidY3uGCUNa5otpd2bftC+tolp5mbD18M9ez5e37XGGtaySPJSWs57iHPDjrzn3bnNyjRthcm9+6x6+M/ajRUPNdBeKkPd2+bcOw3vJvtP+H9leVVMf5USYVNOyJsMrYaZ0pAcQYz2RGJTsAeS86C4ay+q3UzYd48Onn2WeCZtQ1r4CHNcAWkbCDqCti5fJzEnYrCX1DWtcyaaJ2X8JMMros7b62OS9u69tV1FrkIiIIOKer9/wCVyysYp6v3/lcsoPWFehZ5fFS1WWzOj0jc4AdwcVnpL/G/iKCyoq10l/jfxFOkv8b+IoLKirXSX+N/EU6S/wAb+IoO/V0kda3JWMZI24OV7Q4XGw2K3AW2KtdJf438RTpL/G/iKCyoq10l/jfxFOkv8b+IoLKirXSX+N/EU6S/xv4igsU0TZ2lkwDmuBDg4XBB0IIO0ELzTU7KRgjpWtYxuxrAGgeQGir/AEl/jfxFOkv8b+IoLKirXSX+N/EU6S/xv4igsqKtdJf438RTpL/G/iKCyqK3DomOY5kUQdE3KwhguweFptoPYFxOkv8AG/iKdJf438RQWVFWukv8b+Ip0l/jfxFBZUVa6S/xv4inSX+N/EUFlUSowyGq/wD0xRPu8P7TGntAZQ/UbQNL7lxekv8AG/iKdJf438RQWVFWukv8b+Ip0l/jfxFBZUVa6S/xv4inSX+N/EUFlUR+Fwve6V8MJe8Wc4xtLnAjKQTa5GUW8tFxekv8b+Ip0l/jfxFBYaanbSsEdM1rGNFg1oAAG4ALYq10l/jfxFOkv8b+IoLKirXSX+N/EU6S/wAb+IoOvinq/f8AlcsrlQSGV7RK5xtc6knuKI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1142984"/>
            <a:ext cx="7486428" cy="388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17 Metin kutusu"/>
          <p:cNvSpPr txBox="1"/>
          <p:nvPr/>
        </p:nvSpPr>
        <p:spPr>
          <a:xfrm>
            <a:off x="2143108" y="5429264"/>
            <a:ext cx="6572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b="1" dirty="0" err="1" smtClean="0"/>
              <a:t>Library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sizes</a:t>
            </a:r>
            <a:r>
              <a:rPr lang="tr-TR" sz="2000" b="1" dirty="0" smtClean="0"/>
              <a:t> (# of total </a:t>
            </a:r>
            <a:r>
              <a:rPr lang="tr-TR" sz="2000" b="1" dirty="0" err="1" smtClean="0"/>
              <a:t>counts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per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sample</a:t>
            </a:r>
            <a:r>
              <a:rPr lang="tr-TR" sz="2000" b="1" dirty="0" smtClean="0"/>
              <a:t>) </a:t>
            </a:r>
            <a:r>
              <a:rPr lang="tr-TR" sz="2000" b="1" dirty="0" err="1" smtClean="0"/>
              <a:t>are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mostly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different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across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samples</a:t>
            </a:r>
            <a:endParaRPr lang="tr-TR" sz="2000" b="1" dirty="0"/>
          </a:p>
        </p:txBody>
      </p:sp>
      <p:pic>
        <p:nvPicPr>
          <p:cNvPr id="19" name="Picture 2" descr="http://guzelsanat.erciyes.edu.tr/logolar/e_u_logo_jpg_96dpi_RGB.jpg"/>
          <p:cNvPicPr>
            <a:picLocks noChangeAspect="1" noChangeArrowheads="1"/>
          </p:cNvPicPr>
          <p:nvPr/>
        </p:nvPicPr>
        <p:blipFill>
          <a:blip r:embed="rId4" cstate="print"/>
          <a:srcRect l="12168" t="11154" r="11787" b="10773"/>
          <a:stretch>
            <a:fillRect/>
          </a:stretch>
        </p:blipFill>
        <p:spPr bwMode="auto">
          <a:xfrm>
            <a:off x="475013" y="6172200"/>
            <a:ext cx="667987" cy="685800"/>
          </a:xfrm>
          <a:prstGeom prst="ellipse">
            <a:avLst/>
          </a:prstGeom>
          <a:noFill/>
        </p:spPr>
      </p:pic>
      <p:sp>
        <p:nvSpPr>
          <p:cNvPr id="20" name="19 Dikdörtgen"/>
          <p:cNvSpPr/>
          <p:nvPr/>
        </p:nvSpPr>
        <p:spPr>
          <a:xfrm>
            <a:off x="0" y="3285554"/>
            <a:ext cx="1548000" cy="5754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445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29 Metin kutusu"/>
          <p:cNvSpPr txBox="1"/>
          <p:nvPr/>
        </p:nvSpPr>
        <p:spPr>
          <a:xfrm>
            <a:off x="0" y="204891"/>
            <a:ext cx="1619672" cy="5224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2.0: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MACHINE-LEARNING INTERFACE FOR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RNA-SEQUENCING DATA</a:t>
            </a:r>
            <a:endParaRPr lang="tr-TR" sz="105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PROBLEM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METHODOLOGY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MLSeq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2.0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NORMALIZATION</a:t>
            </a:r>
            <a:endParaRPr lang="tr-TR" sz="25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619672" y="1124744"/>
            <a:ext cx="7524328" cy="5400600"/>
          </a:xfrm>
        </p:spPr>
        <p:txBody>
          <a:bodyPr>
            <a:normAutofit/>
          </a:bodyPr>
          <a:lstStyle/>
          <a:p>
            <a:pPr algn="just"/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Library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sizes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dependent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on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experimental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design</a:t>
            </a:r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Technical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bias</a:t>
            </a:r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Normalization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bias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correction</a:t>
            </a:r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Deseq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median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ratio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normalization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Anders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et al., 2010)</a:t>
            </a:r>
          </a:p>
          <a:p>
            <a:pPr algn="just"/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Trimmed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mean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of M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values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(TMM)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normalization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Robinson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et al., 2010)</a:t>
            </a:r>
            <a:endParaRPr lang="tr-TR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smtClean="0">
                <a:solidFill>
                  <a:schemeClr val="tx1"/>
                </a:solidFill>
              </a:rPr>
              <a:t>OCTOBER 26, 2017, ANTALYA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18</a:t>
            </a:fld>
            <a:endParaRPr lang="tr-TR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57350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9058" y="4857760"/>
            <a:ext cx="3000396" cy="962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51" name="Picture 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00232" y="5715016"/>
            <a:ext cx="69532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52" name="Picture 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86182" y="3537533"/>
            <a:ext cx="3067059" cy="820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2" descr="http://guzelsanat.erciyes.edu.tr/logolar/e_u_logo_jpg_96dpi_RGB.jpg"/>
          <p:cNvPicPr>
            <a:picLocks noChangeAspect="1" noChangeArrowheads="1"/>
          </p:cNvPicPr>
          <p:nvPr/>
        </p:nvPicPr>
        <p:blipFill>
          <a:blip r:embed="rId6" cstate="print"/>
          <a:srcRect l="12168" t="11154" r="11787" b="10773"/>
          <a:stretch>
            <a:fillRect/>
          </a:stretch>
        </p:blipFill>
        <p:spPr bwMode="auto">
          <a:xfrm>
            <a:off x="475013" y="6172200"/>
            <a:ext cx="667987" cy="685800"/>
          </a:xfrm>
          <a:prstGeom prst="ellipse">
            <a:avLst/>
          </a:prstGeom>
          <a:noFill/>
        </p:spPr>
      </p:pic>
      <p:sp>
        <p:nvSpPr>
          <p:cNvPr id="19" name="19 Dikdörtgen"/>
          <p:cNvSpPr/>
          <p:nvPr/>
        </p:nvSpPr>
        <p:spPr>
          <a:xfrm>
            <a:off x="0" y="3285554"/>
            <a:ext cx="1548000" cy="5754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081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29 Metin kutusu"/>
          <p:cNvSpPr txBox="1"/>
          <p:nvPr/>
        </p:nvSpPr>
        <p:spPr>
          <a:xfrm>
            <a:off x="0" y="204891"/>
            <a:ext cx="1619672" cy="5224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2.0: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MACHINE-LEARNING INTERFACE FOR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RNA-SEQUENCING DATA</a:t>
            </a:r>
            <a:endParaRPr lang="tr-TR" sz="105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PROBLEM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METHODOLOGY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MLSeq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2.0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TRANSFORMATION</a:t>
            </a:r>
            <a:endParaRPr lang="tr-TR" sz="25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619672" y="1124744"/>
            <a:ext cx="7524328" cy="5400600"/>
          </a:xfrm>
        </p:spPr>
        <p:txBody>
          <a:bodyPr>
            <a:normAutofit/>
          </a:bodyPr>
          <a:lstStyle/>
          <a:p>
            <a:pPr algn="just"/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Required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microarray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based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classifiers</a:t>
            </a:r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Shifted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less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skew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distribution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still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unequal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variances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/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Variance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stabilizing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transformation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vst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pPr algn="just"/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Regularized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transformation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rlog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/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Variance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modeling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at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observational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level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voom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>
              <a:buNone/>
            </a:pPr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tr-TR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smtClean="0">
                <a:solidFill>
                  <a:schemeClr val="tx1"/>
                </a:solidFill>
              </a:rPr>
              <a:t>OCTOBER 26, 2017, ANTALYA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19</a:t>
            </a:fld>
            <a:endParaRPr lang="tr-TR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57488" y="2928934"/>
            <a:ext cx="4572032" cy="140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71934" y="4932076"/>
            <a:ext cx="2767010" cy="35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 descr="http://guzelsanat.erciyes.edu.tr/logolar/e_u_logo_jpg_96dpi_RGB.jpg"/>
          <p:cNvPicPr>
            <a:picLocks noChangeAspect="1" noChangeArrowheads="1"/>
          </p:cNvPicPr>
          <p:nvPr/>
        </p:nvPicPr>
        <p:blipFill>
          <a:blip r:embed="rId5" cstate="print"/>
          <a:srcRect l="12168" t="11154" r="11787" b="10773"/>
          <a:stretch>
            <a:fillRect/>
          </a:stretch>
        </p:blipFill>
        <p:spPr bwMode="auto">
          <a:xfrm>
            <a:off x="475013" y="6172200"/>
            <a:ext cx="667987" cy="685800"/>
          </a:xfrm>
          <a:prstGeom prst="ellipse">
            <a:avLst/>
          </a:prstGeom>
          <a:noFill/>
        </p:spPr>
      </p:pic>
      <p:sp>
        <p:nvSpPr>
          <p:cNvPr id="17" name="19 Dikdörtgen"/>
          <p:cNvSpPr/>
          <p:nvPr/>
        </p:nvSpPr>
        <p:spPr>
          <a:xfrm>
            <a:off x="0" y="3285554"/>
            <a:ext cx="1548000" cy="5754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081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RNA-SEQ ANALYSIS WORKFLOW</a:t>
            </a:r>
            <a:endParaRPr lang="tr-TR" sz="25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357290" y="6597352"/>
            <a:ext cx="7272808" cy="260648"/>
          </a:xfrm>
        </p:spPr>
        <p:txBody>
          <a:bodyPr/>
          <a:lstStyle/>
          <a:p>
            <a:r>
              <a:rPr lang="tr-TR" sz="900" b="1" smtClean="0">
                <a:solidFill>
                  <a:schemeClr val="tx1"/>
                </a:solidFill>
              </a:rPr>
              <a:t>MAY 22, 2014 - İZMİR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6290818" y="6356350"/>
            <a:ext cx="2133600" cy="365125"/>
          </a:xfrm>
        </p:spPr>
        <p:txBody>
          <a:bodyPr/>
          <a:lstStyle/>
          <a:p>
            <a:fld id="{5F4110E6-ED60-425B-9520-BE101DB9CC17}" type="slidenum">
              <a:rPr lang="tr-TR" smtClean="0"/>
              <a:pPr/>
              <a:t>2</a:t>
            </a:fld>
            <a:endParaRPr lang="tr-TR"/>
          </a:p>
        </p:txBody>
      </p:sp>
      <p:sp>
        <p:nvSpPr>
          <p:cNvPr id="371714" name="AutoShape 2" descr="data:image/jpeg;base64,/9j/4AAQSkZJRgABAQAAAQABAAD/2wCEAAkGBhQSEBUUEBQWFBIUFxgVFBQXGBQYFRQXFRUXGBYaFxgYHCYgGCAmHBUVHy8gIycqLC4sFR4xNTAqNSYrLCkBCQoKDgwOGg8PGiwkHyUqNCwtKSwqLywqLC4sLCwsKS8sLiwsLywsLCwsLywsNCw0LCksLCwsLCwsLCwsKSwtLP/AABEIAQgAvwMBIgACEQEDEQH/xAAcAAEAAgMBAQEAAAAAAAAAAAAABgcDBAUCAQj/xABDEAACAgECAwUFAwoDCAMBAAABAgADEQQSBSExBhMiQVEHMmFxgUKRsRQjM1JiobLB0eFDcvAVJDQ1U3OCkhdU8Rb/xAAZAQEAAwEBAAAAAAAAAAAAAAAAAQIDBAX/xAAtEQACAgEEAQIEBgMBAAAAAAAAAQIDEQQSITFBE1EyYXHwFCJCgZGhBbHhM//aAAwDAQACEQMRAD8AvGInlm5QD7mc7iHaHT0fprq0PoWG7/16yKdte3ddIKK5GDhtvNyfT4Srm4s9hD1WtfWzhbKnrUMAx6jb1+Y5g4nP6zcsKPHv9o02cZbLb1ntT0ie53luRkbVwD8i5H4TiW+2bqE0+D5b7MZ+5eUivCeybGk26ywaWgHmSC9h/VIC8lY+mSfhPT8X01J/3Gnc/wD9nUYew/tIh8CfPH3T0lCD6WTmUpLO77+/v5dzUe1y9lI7oU7uQsUlmX4hXGGnNPb7iIbw6jvF8iKkwfmAmQfgZFNfrnd82s1rsepJLg/M/h0lteyzgJpoLP7zkkn5/wBpnOGyWf6OuNlbhjbz7kY0/azi9v6LvW+WnT8SgBElfZqnjDXI2rsSukHL1kVF2GOg2L4fvk4xGJWU89JGK4An2ImYEREARPmYzAPsTyzYGT0kb1Xb7SrYK0trawnAG9Rk/DPWUlNRWWSk30SXMTj0cfyfGhHyOZ1KdQGGVOZWu6FnwsmUHHsyCfZ8zPs1KiIiAJyOM8SFQJfw1KhZnz55AVQPM9T906xld9rqhq9SlFjFaK3NtpBxlah0+vMf+UysnjC9y0V5ItxPXM6tqGCaTSsx2OQGuvyclhnPU56fhzmLs1qqbrsKzsfV1AYjPXK9RnyM0uOUaniOpLLhaV8NK4OK6xyAA6ZOBn+06/BOHVaBgbSxtbmFHOx/Tl5D5ysdOs73/AdjxjwS7tZ2dZ9Jtq8QGHHzweXx5EyqbOF2lwldbBs88+XxBlrJ25ZWZb6lprFasuSWLFmYbDjADYUHAz7wme/jKqyWLRUabFBW42e8x8gNvpk/QzdXOvglLjBwuxvs3wRZqOZ9DLMo04QAKMATk8H7R131LYn6NvdYZxyJHnzHMTshuUqp7uSrW1YPUTgdpe0/5NhKqzbewyEHuqCdoZz5DJxI52b7fW2627S6jYGrYd2yAhXBGcc/P09cQ5YTfsEslgxKt7Q8c1feXm1zUK8CqpHChlJ9/JHj5eXxPpJF2Y4y19O9fCwOGXPL4H6ys5bUpeGVi05OPsTGYtTeEUsxwqgkk9AB1mDh2vFq5HIjkR6EdZEvanxru9MtIOGuPi+CL1+84l8k4Ixx72kaq12GlPd1jJTl4iB5sT+AnV9n/aqzWVnvNyXp7wy22wdN6Z6jPIjyMjtOiC7RjKjALY8m+Pxmv2b4PqKdXZqFBWnSK+OR/Pq7bnXny5DJyPMCTqNPBRbm8PtMpp796yvfBLPaVx+1KEpwQtpO5xyyFx4P5n4SluMohFrNnvB3YQbgBtYMSduMnGB5/an6E7Q8KTW6QoOe4B6m/axlSPmDj6yquMdktLZuL22rqO5Fuwd3sGCF24I3ZxgzKi+MFmZvOPsdf2dduNtiaPVtncq9xax55I5VsfP4H6ektFwV8SdR1H6w8x8/SfmnjVaAO2SLVNarhgBjZknGM5BA5g+cvfsN2ibU6Otrf0qja5/WI6N9R+/MrqK414sRMG5flJlo9ULEDL0MziRzh2rFeoKfYs8S/BvtD+f1kjBmkJqayiklhn2IiXKmO4nacdcSB9qtGV3OoO1xt5cy3qfriTy4eE/KaPE+HC2vGeQ6dOWJlZDesExeGV4vF7EqFel0xVj1ttAGPiqn8T6dJxtKFqq7zU5Orcbn38mDDmQB5dMEn5Tt8Z4bqUsPdtURyAJDZAGccuY8/wD8mDhnZB7b2stG93YnmDsXJzyB64zyzLckp/I5mj0d2s2NeBtUlq05/a253fDwj585MdNwoV0NTcNyEh68/ZYc8D054+8yR8H7OLSOfNvWYO0+jP5OSOqnMzuyq20TD4kiD9iOKE3W1MNtDVggYwBYxbIX4bR5eYEnHA+LgVWd6f0O7cfgvn93OV3Vqz3pAGAmMfIDJ+8sT9Z541xCzDVV/wCOo3fJDz+/wic9dzdkFjiS4LySUJNvrsz8G7ULc+uvucJWwbmfs90MgD5KRy8zMfEuL1/kdNlTKL1vrsAGNzeHPixzxtPU/KR2ns66LqWYf7q6qC5/6hBBwP8AXUT52F4ObCN4yR4QfgP7YnZKmDbkn7GeSf8AtDpD6NbkGeac/wBhyCP3kffNTs1xJadTTUDlb02k5HvqMgY6rjmOfXM7GurDaVqG/UKD6e7+AlWvrrltD92xup2sqBeZIIPIDmQOfP4TmonHdOvyy9sHOMZeFyXNpru61mPs3DcP8y8m/kZC+0elPENdqQp8NFZVPTeOn3nM6vHONjuE1CfYxYvydcY/ePukU7MavUb7aavDZqUDo7HG07s7wcHy3YkRscqmo9rgmUcM2KXP5NWhHu8s5PUY6jz/ALTt6TRvq6a1Fvd9y+5hjO8nlg8+nvf+00dRp2q3pYvjCd7heeTjLAevMNI9X2usoJetRttR0IDHAblzBxzI5H75rdf60IwXt38/BjTptm+zPnol/Y3jg7l6d246ex6wfVAx2fu5fSeu11iHRWMqqGyBkAZyRjOflykZ7JcLeurvP1ubfXof9es3uOln07hfgceuP9GeVqd1d0V4eDsglOD90RvinsyeyhtWL0AKBhWVbPLAxu6SQ9mdeKa6xuALDGMgE/Iec3NXr7RpLK2qIoFCd3ZjkzjaX556eIY5D3T1nC/2cDUtm5lZa+YGMMBuIB+pM6dRbOyuUbH0+CdLHNnC8Mll+uPIj3lO4fT+2ZPuEa4W1Kw8xKk4NxDvaVY+90b5jkf6/WTLsVxHazVE8uq/WYaC2UJumYvipR3xJtE+Zn2e2cQmNqQfKZIgGBtIp+yJ7roA6DEyRIwBNXiNQapgfMGbU1defCPiYYzgqjXac1WFiDyUjGOZx0IHnNC+zetNmCMNtYHqA42nP1wZa+t7OpaPF19ZFuNdjyqnuhuU9R/MTjdMobXB/C8pf7Nd0ZJqS7WGRfXcaWum7SMhdrk8OOgbPhJ+XM/+Ikm7EcFCVqSOeJyeEdkrX1Ae0lsDblgBgfT95liaDSBcAdP5Cb1xa5l2+ytm3qPRHu1VOx1I6MP3iV2dBXbqrRdY1bZJqwoIJCE4bJ6YPr1Ilt9sNHvp3Dqhz/WV5xcUrpLXZFNxKhWI8Q58tp8sEeU8yzNOp3L9XX1OhPdTj2Of2bbdou4Y7tgNRPmRz2n4f2nUtufvara6itFKotdmMbtuA4Jz+scDkPPrOTwl6aiBtdLXwmSW2WhQfEoIABDBl8JI6esx9ouKalUGnpda6mY2ljuyQBuKZAOBlScY85NcJfinFeeef7Ik81p+xq6ftFc/Errrl21Fu7Xn4U2DKr92fKeu0GoW66qqrBUneSMcg3l/WR3tNqC3d214227XPrvA2/hJV7PuD97ZvI88D6dZ7F2nhmEl4MoWuEZR9yyOD8NHcYI6rIzq6CjMp8vwk+or2gATjdruFYC2KOnJpwa6j1K8rtE6ee2fPk4nHtQDwshfIKhHpiRjU8qDz6Vjz/Zm/wAXZjprEXmDgkfL+xmvxBlGmcfa2jnjORtHIH7PPPzlv8Liae7k5v8AJ5rj+V45R47O14oHxyfwnY0uoNdiuOqn93nOJwxiKEx6Gb3DdcLaww69GHow6icWu09tNn4ldZO7Taiuxej+pLktzQ6oWIrA8iJsCQbszxnZ+bY8vs/0k001u4ZnqU2q2CkjCcHB4ZmiImxmIiIAmDUoTtwMgHJmeIBi2k9eQnvYMT1EA17lCqcCY9EvU/SZNXWSBgZnumvaoEgjyYeIgFCp8+Urbj3ZmzmFTvKyc45grjmMESxdXW7EYHL6TYrqAUAj5yk64z+JFoyafBUv/wDJajV3K9zOdgwu4jCY/VAAAmDtNwsqprtJRsHbZzwcjB5jpmXGEA90TR1nB0u/SLKTojLHhrpl42NH504T2etcis4IB5EEMAPhLr7G9nRpqMkc8TtaPsrTWcqonQ1FR24UTdtvspwalC5YCbmr0wsQqRyImLSUENkibsgqireJ6E02FG+nxEj/ABpNtT/q7eXw+Et3jfAU1CYYc/I+YkC13YPWgkVOGT0bYeX1nHXTPT3epT0+0zS7bfXsn+zIfVxqtKB5lBjH6xPPl/We+yehuAazaSjHLL6ehElug9nFp/S1ovrtCD8JOuEdnkpr24E67G7a/TmuDKuuNc3Yu2Vldd46ip/xAOXyMtfhKkVjPpONf2GqNwsUYOcyRU1bRj0mOnp9GO1G9k97yZYiJ0GQiIgCIiAIiIAiIgEX7a6RbX0dVgJrfU4dQzLuAptOCVIPUA/SRrjlLA3aSm2xaV1WhWtt7lqWuY70Dk7sDCNtJON3pJ/xXgtOpULegdVbcuSwwwBGQVII5EzzXwCha1rWpAiOLFUDkHU5D/Fs88mAQ+rtY6HUWXcr9PpRXbWMkd+LWVSq+YfKMOXMMJt+z3XhTdpt9j7NtytatqMRaPzgAtAJAsDfDxCSS3gNDWNa1SGxu73Pjm3dHdXn12nmJsvoUNgsKjvFUoH8wrEEj5ZAgGxERAEREAREQBERAEREAREQBERAEREAREQBERAEj3tAsK8N1BUlSFGCCQR416EcxJDI57RP+Waj/Kv8ay0PiRWXTIr7KtQ51N4Z3YCpSAzM2DvPTcTLNlX+yj/ir/8AtJ/GZaE21HFjKU/AhEROc1EREAREQBERAEREAREQBERAETT4jxMUgEpY+f8ApoXI+eOk4D+0vRg4Y2A+hrcfjKucV2zevT22rMIt/QlcTU4fxOu9A9Lq6nzU5x8/Sbct2YtOLwxETgcd7caTRnbfcA4x4Fyz4PQ7RIbwTGLk8RWTvyG+0y+8aN1rrV6XAFj5O+vDA7tuOY5fSZNN7UNHYpZDayr7xFT4X5+ky6f2h6K1tneEbuXjUhTnyJPKRG2MWnk2ejvlFtQf8EK9nGouGsYUVq6siix2JC1qDnPIHJPkJb00OD8KpoTbp0VEYlvD0JPnnzm/NrbPUluwckIbFgRPF1wUFmIVR1JOAPrIlqfaxw9HKd8WI5ZVGZfow5GZNpdm0K5T+FZJhEjDe0LTCsWEXCtvdc1OFOPQzf4L2r0+qyKHyw6qQVbHrg+UhTi3jJpLTWxjvcXj3xwdiJ8E+yxgIiIAiIgCIiAIiIB8xOD2o7I1ays7httA8Fg6jzAPqPhO/EhpSWGaV2SqkpweGiiOE8Vv4fqScFWU7bKzyDgeR/kZcvBeO16qoWVHIPVftKfMETFx3svRq1AuXmPdcHDL8j/WcfS+zais5qtvRsYyrgHB+QnPXCdbwuUevq9VptZBSnmNn0ymYvaD7QU0Neyoh9S4O1eoQfrP/IecrDsX2Nu4pqGtvZu53brrT1dupVT6/hLJX2PaLvN7m6w5yQ9mQx+Jxn98mHD+G10VrXSgStBhVHQf1+c02OTzI41fCmG2rt+TzoeGVVViqpFSsDG0AYPLHP1+srzt52E27tRpV8HWysDp+0o9PUSzsQVzJsrU1hmel1lmms9SL+q9yqvZ32x7lu4vcCk/o2bojemfIH8ZaNmqVULswCAZLEjaB659JG+KeznSXPu2ms+fdnAPzGMfdNe/2ZUOmxrtSUxjZ3p249MYxM61OC2vk69ZZpdRP1YNxb7WCvfal28GrcUaZyaE98j3bW8seoH753vZn7MwoXU61MsRmqphyUH7TA+foPKSfgPsw0WlfetZsfyNp3bfkMYktxLqHOZGFmpSh6dXC9zBqdGliFHUMjDBU9MSlu0nAbdBqMqSqE5psUnpnIGfUekvDE1OJcKq1FZruQOh54PqPQjmJFtXqL5ltBrnpZvKzF9o5HZDtemsqAOFuUAOmevxX1BkhDSIf/F+mDbka5DnI2vjb8jjM7/C+EGn/GtsGMAWFTjHxxnPzlob8YkZ6padycqG8ezXX7nSiImhxCIiAIiIAiIgCIiAJ8xPsQBiIiAR3tjxqzTrQK7K6e9uFbW2ruRF2O2cbl/VA6+c4t/bnULRp7RWjh7rVcqGxbRSrMbKQTkZVdwBz0+MlXF+D9+9DFsCi3vcEZ3fm3THw9/P0nGs4BXpQlttwXT6a625VK8kS9Cvd5z0DOSOXQ4gGW7tSQmqdNrrWKu4x9s3ICmfXLMv0m92X4nZfRm8KL62aq4L7osQ4O3PkRgj5yKcC4DpNQbaqdT31JuW9qQHUpWqsK6w4IOA5DAjyUCSjgXZldJZaaSRVbsbuyWba6ghm3MxJyNvL9mS1jsZyduIiQBERAGIxEQBERAEREAREQBERAEREAREQBERAEjntE/5ZqP8q/xrJHI57RP+Waj/ACr/ABrLQ+JFZdMiXso/4q//ALSfxmWhKv8AZR/xV/8A2l/jMtCban/0ZSn4EIiJzmoiIgCIiAIiIAiIgCIiAIiIAiIgCIiAImCzVAOqYOWBOfIYmVLARkEEfCRuTB6kW7ednLdVQRRYwYdas4S4ZztPoeXIyUxLJ4eUQ1lYKr9n/ZrUNebmNlFS+Fl91rSp90j9UHqfOWmJ9nwmWsm5yyysYqKwj7E56cVyVyjBGbar5GM+WR1AOJm1GuC+RbHM7ee0eplcE7kbUTzW+QCOh6T1ILCIiAIiIAiIgCIiAIiIAiIgCfCZ8d8Ak9AMn6SI8c7WgM6L3gFYR32qM7W8txPIkEcpnZYoLLLRg5dG32ldmwRW7ClwQU6sdvMH0HiH3TZo16U2BcfpSXJ8kIUbs56D5esjmk4yjWVOd62EMHXcGD5UPW+OjBgfwm1qOM1shG/a1HjuL7ea2A5PL9rAxPInc4SnOLzL2+nj+w+HhkzDTzdeqqWYgKOZJOAB8ZyuGM9ukA3AsQQrjoR0Dcvh+EjWrqrss/Jn/KGSg+O1mLA+E7enXqAflPb07jdFT8PktXBS7Z0r+2SX2DT6MNZY+fzmCtShfeO48z6ch1M7PD62rVzZhU5ELuLbcDmdx58z5SDaTiz6Sl9Z3BssvsWihFwFWtQSDge6vhJ+M4nGvaLYe9re+q1HQOqrXg1P/wBNjkg88cwfKd/4aU3iC4+8/wAC+Ua24ImR46LBdRXtwWAQFgroGwSSD5ZPLHrO7wy+tV7lmTfkrtyoL4HXHnK/7J6RH0hW2pO+dgwu3dO8BHibqoXHTz5TLTeLtUgoDNUhzzrLHFWCSjdVLNnlmYShHHB5qn1LvJYmku2Yrflzwh8mH2efrjy+E35FdVxqwalBaq1ofEgY888xzP1+nKSHR6kuDkAYOORyDyB6/Wc50V2KWUjZiIg2EREAREQBERAEREAREQDy4yD8pVf+y2OquUszKVUXFlOKx3m1R6/4ec+Qlp32hVLHooJPyEjHGWaihLF8GWxdZt3FajuOWUe8eY+RM5NTWp8vwbVScevJzOIcMVbNxBKjZsKAbUUD3sZ90A7Rn+U5J1VLvbSyNtfayXMAuWrbmP2hu+8ZnR02i1GqqPdcqWXFVm4q21XO4Mp6luZ9OYmfXaGqrToFpue0upZAubWxz27uaqMgZxyOMThlp3J7ksfP6kuOX8yT8G05VFLBQdgBC9M/LoMdJg4tpUrqtxyF7jvGPRQwCk/cPvM4x4wvhzYqWhgXryBsJwCefmF8unpOgNupqsLEuNpTzG4ZY4K+eRtz856NM1BKJlzHlmrw7Q2OuoKUmupmrNKFlxaE5swA5JvGJVvb3SVrqGGn0YrTf3tl3+IMfpFwThMZJ+PLEtzhu5L0FbM9TLgjmVTAOOZOVI5Dn1zIz287JpqNT3moDJWdiraH21jkRizHPmSOf756+ltUbct8Y+/3KXrd0a3FLadJp1FerZdNsUWKUFh8WNnLII59f5TJ2Q4kAptQgm122AKRVgcmKg81Y8us0OGcEd1ei9GSmtWNR1CraqWIcNstJG4EYIBkl4TwwUUbVurdXOWY14bxcxyB6eUytnCCce2cLgljBkp7M23rbvtxXqMd4py7oVOH7p84CsBj4ZMmGnpCKFUYAGAJwODas2ajbgVrUnhQBgTk4Jweg5DEkk44tPlHTVhrKEREsbCIiAIiIAiIgCIiAIiIB8ZcjB6Gan+yq/Nc+WCSQB6D0E3IkNJ9k5PKoAMAYE1OI0sQMAsufEoOCRjlg/Pym7EYCeCKazsxX4tReBvCkIu0MlXkMKoy7YxzP0nMGkrB8XfJcbBhVQ7cE4Qeikj4yekTk6zSjvCSjMWA24ztVgCMnyHXOZjOC8FnY/JFG4zaNYFNqhw5HiK7OSZKFgOZAxyPmwmTVdqKdUtiWIGLYrSpjnIJw7/DB/CaXHuDOWStUrqSobu8YF99tli954vUjByRy5TU4d2Rup1N1gAd0yrMAMW1sM7uvgsxjkBgzn/Pu/KzKUVN4izucIszWtV7AUq+1d6hgSp5KHzyzy6/Qzumn883c1EE+F2Yfm8eRH9B1nK0Oipu1P5sk0W1h9gyigqftDzzkfdJbRSFUAZwOmSSfvM6optc/wA+SrqceH/0x6LR92oGct5tgAn+wzyE2Yial8YEREEiIiAIiIAiIgCIiAIiIAiIgCInmzoflAPU+EStuzmrdxp2qs1FljVXfle82FQorbuyAw2g7woBXmRmbFenaurRflFmo7m5C+qctbu73uk7tWK+JFzu5DAyozAJpfo6y2Gxl+ewnkxUddvmQJjbhFahmyyg822swHIcz9wkIo0jNdw+7Ud9sWzVJW7G0N3ZP+7d4BzywH2hzAGZk4DbqGt3W2lbx3/fVHvyzDxbBtI7tMeAgqfvzIwguOUTjhenqFatQqhGUFSBjIPMdec3ZXteluur8b6hSmgSxQrWL+fG85OPebkOR+ok44XYzUVl87iiFs8jkqCcj55kg2oiIAiIgCIiAIiIAiIgCIiAIiIAiIgCfCMxEAw6LRJTWtdY2ogwo58h9ZniIAiIgCIiAIiIAiIgCIiAIiI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371716" name="AutoShape 4" descr="data:image/jpeg;base64,/9j/4AAQSkZJRgABAQAAAQABAAD/2wCEAAkGBhQSEBUUEBQWFBIUFxgVFBQXGBQYFRQXFRUXGBYaFxgYHCYgGCAmHBUVHy8gIycqLC4sFR4xNTAqNSYrLCkBCQoKDgwOGg8PGiwkHyUqNCwtKSwqLywqLC4sLCwsKS8sLiwsLywsLCwsLywsNCw0LCksLCwsLCwsLCwsKSwtLP/AABEIAQgAvwMBIgACEQEDEQH/xAAcAAEAAgMBAQEAAAAAAAAAAAAABgcDBAUCAQj/xABDEAACAgECAwUFAwoDCAMBAAABAgADEQQSBSExBhMiQVEHMmFxgUKRsRQjM1JiobLB0eFDcvAVJDQ1U3OCkhdU8Rb/xAAZAQEAAwEBAAAAAAAAAAAAAAAAAQIDBAX/xAAtEQACAgEEAQIEBgMBAAAAAAAAAQIDEQQSITFBE1EyYXHwFCJCgZGhBbHhM//aAAwDAQACEQMRAD8AvGInlm5QD7mc7iHaHT0fprq0PoWG7/16yKdte3ddIKK5GDhtvNyfT4Srm4s9hD1WtfWzhbKnrUMAx6jb1+Y5g4nP6zcsKPHv9o02cZbLb1ntT0ie53luRkbVwD8i5H4TiW+2bqE0+D5b7MZ+5eUivCeybGk26ywaWgHmSC9h/VIC8lY+mSfhPT8X01J/3Gnc/wD9nUYew/tIh8CfPH3T0lCD6WTmUpLO77+/v5dzUe1y9lI7oU7uQsUlmX4hXGGnNPb7iIbw6jvF8iKkwfmAmQfgZFNfrnd82s1rsepJLg/M/h0lteyzgJpoLP7zkkn5/wBpnOGyWf6OuNlbhjbz7kY0/azi9v6LvW+WnT8SgBElfZqnjDXI2rsSukHL1kVF2GOg2L4fvk4xGJWU89JGK4An2ImYEREARPmYzAPsTyzYGT0kb1Xb7SrYK0trawnAG9Rk/DPWUlNRWWSk30SXMTj0cfyfGhHyOZ1KdQGGVOZWu6FnwsmUHHsyCfZ8zPs1KiIiAJyOM8SFQJfw1KhZnz55AVQPM9T906xld9rqhq9SlFjFaK3NtpBxlah0+vMf+UysnjC9y0V5ItxPXM6tqGCaTSsx2OQGuvyclhnPU56fhzmLs1qqbrsKzsfV1AYjPXK9RnyM0uOUaniOpLLhaV8NK4OK6xyAA6ZOBn+06/BOHVaBgbSxtbmFHOx/Tl5D5ysdOs73/AdjxjwS7tZ2dZ9Jtq8QGHHzweXx5EyqbOF2lwldbBs88+XxBlrJ25ZWZb6lprFasuSWLFmYbDjADYUHAz7wme/jKqyWLRUabFBW42e8x8gNvpk/QzdXOvglLjBwuxvs3wRZqOZ9DLMo04QAKMATk8H7R131LYn6NvdYZxyJHnzHMTshuUqp7uSrW1YPUTgdpe0/5NhKqzbewyEHuqCdoZz5DJxI52b7fW2627S6jYGrYd2yAhXBGcc/P09cQ5YTfsEslgxKt7Q8c1feXm1zUK8CqpHChlJ9/JHj5eXxPpJF2Y4y19O9fCwOGXPL4H6ys5bUpeGVi05OPsTGYtTeEUsxwqgkk9AB1mDh2vFq5HIjkR6EdZEvanxru9MtIOGuPi+CL1+84l8k4Ixx72kaq12GlPd1jJTl4iB5sT+AnV9n/aqzWVnvNyXp7wy22wdN6Z6jPIjyMjtOiC7RjKjALY8m+Pxmv2b4PqKdXZqFBWnSK+OR/Pq7bnXny5DJyPMCTqNPBRbm8PtMpp796yvfBLPaVx+1KEpwQtpO5xyyFx4P5n4SluMohFrNnvB3YQbgBtYMSduMnGB5/an6E7Q8KTW6QoOe4B6m/axlSPmDj6yquMdktLZuL22rqO5Fuwd3sGCF24I3ZxgzKi+MFmZvOPsdf2dduNtiaPVtncq9xax55I5VsfP4H6ektFwV8SdR1H6w8x8/SfmnjVaAO2SLVNarhgBjZknGM5BA5g+cvfsN2ibU6Otrf0qja5/WI6N9R+/MrqK414sRMG5flJlo9ULEDL0MziRzh2rFeoKfYs8S/BvtD+f1kjBmkJqayiklhn2IiXKmO4nacdcSB9qtGV3OoO1xt5cy3qfriTy4eE/KaPE+HC2vGeQ6dOWJlZDesExeGV4vF7EqFel0xVj1ttAGPiqn8T6dJxtKFqq7zU5Orcbn38mDDmQB5dMEn5Tt8Z4bqUsPdtURyAJDZAGccuY8/wD8mDhnZB7b2stG93YnmDsXJzyB64zyzLckp/I5mj0d2s2NeBtUlq05/a253fDwj585MdNwoV0NTcNyEh68/ZYc8D054+8yR8H7OLSOfNvWYO0+jP5OSOqnMzuyq20TD4kiD9iOKE3W1MNtDVggYwBYxbIX4bR5eYEnHA+LgVWd6f0O7cfgvn93OV3Vqz3pAGAmMfIDJ+8sT9Z541xCzDVV/wCOo3fJDz+/wic9dzdkFjiS4LySUJNvrsz8G7ULc+uvucJWwbmfs90MgD5KRy8zMfEuL1/kdNlTKL1vrsAGNzeHPixzxtPU/KR2ns66LqWYf7q6qC5/6hBBwP8AXUT52F4ObCN4yR4QfgP7YnZKmDbkn7GeSf8AtDpD6NbkGeac/wBhyCP3kffNTs1xJadTTUDlb02k5HvqMgY6rjmOfXM7GurDaVqG/UKD6e7+AlWvrrltD92xup2sqBeZIIPIDmQOfP4TmonHdOvyy9sHOMZeFyXNpru61mPs3DcP8y8m/kZC+0elPENdqQp8NFZVPTeOn3nM6vHONjuE1CfYxYvydcY/ePukU7MavUb7aavDZqUDo7HG07s7wcHy3YkRscqmo9rgmUcM2KXP5NWhHu8s5PUY6jz/ALTt6TRvq6a1Fvd9y+5hjO8nlg8+nvf+00dRp2q3pYvjCd7heeTjLAevMNI9X2usoJetRttR0IDHAblzBxzI5H75rdf60IwXt38/BjTptm+zPnol/Y3jg7l6d246ex6wfVAx2fu5fSeu11iHRWMqqGyBkAZyRjOflykZ7JcLeurvP1ubfXof9es3uOln07hfgceuP9GeVqd1d0V4eDsglOD90RvinsyeyhtWL0AKBhWVbPLAxu6SQ9mdeKa6xuALDGMgE/Iec3NXr7RpLK2qIoFCd3ZjkzjaX556eIY5D3T1nC/2cDUtm5lZa+YGMMBuIB+pM6dRbOyuUbH0+CdLHNnC8Mll+uPIj3lO4fT+2ZPuEa4W1Kw8xKk4NxDvaVY+90b5jkf6/WTLsVxHazVE8uq/WYaC2UJumYvipR3xJtE+Zn2e2cQmNqQfKZIgGBtIp+yJ7roA6DEyRIwBNXiNQapgfMGbU1defCPiYYzgqjXac1WFiDyUjGOZx0IHnNC+zetNmCMNtYHqA42nP1wZa+t7OpaPF19ZFuNdjyqnuhuU9R/MTjdMobXB/C8pf7Nd0ZJqS7WGRfXcaWum7SMhdrk8OOgbPhJ+XM/+Ikm7EcFCVqSOeJyeEdkrX1Ae0lsDblgBgfT95liaDSBcAdP5Cb1xa5l2+ytm3qPRHu1VOx1I6MP3iV2dBXbqrRdY1bZJqwoIJCE4bJ6YPr1Ilt9sNHvp3Dqhz/WV5xcUrpLXZFNxKhWI8Q58tp8sEeU8yzNOp3L9XX1OhPdTj2Of2bbdou4Y7tgNRPmRz2n4f2nUtufvara6itFKotdmMbtuA4Jz+scDkPPrOTwl6aiBtdLXwmSW2WhQfEoIABDBl8JI6esx9ouKalUGnpda6mY2ljuyQBuKZAOBlScY85NcJfinFeeef7Ik81p+xq6ftFc/Errrl21Fu7Xn4U2DKr92fKeu0GoW66qqrBUneSMcg3l/WR3tNqC3d214227XPrvA2/hJV7PuD97ZvI88D6dZ7F2nhmEl4MoWuEZR9yyOD8NHcYI6rIzq6CjMp8vwk+or2gATjdruFYC2KOnJpwa6j1K8rtE6ee2fPk4nHtQDwshfIKhHpiRjU8qDz6Vjz/Zm/wAXZjprEXmDgkfL+xmvxBlGmcfa2jnjORtHIH7PPPzlv8Liae7k5v8AJ5rj+V45R47O14oHxyfwnY0uoNdiuOqn93nOJwxiKEx6Gb3DdcLaww69GHow6icWu09tNn4ldZO7Taiuxej+pLktzQ6oWIrA8iJsCQbszxnZ+bY8vs/0k001u4ZnqU2q2CkjCcHB4ZmiImxmIiIAmDUoTtwMgHJmeIBi2k9eQnvYMT1EA17lCqcCY9EvU/SZNXWSBgZnumvaoEgjyYeIgFCp8+Urbj3ZmzmFTvKyc45grjmMESxdXW7EYHL6TYrqAUAj5yk64z+JFoyafBUv/wDJajV3K9zOdgwu4jCY/VAAAmDtNwsqprtJRsHbZzwcjB5jpmXGEA90TR1nB0u/SLKTojLHhrpl42NH504T2etcis4IB5EEMAPhLr7G9nRpqMkc8TtaPsrTWcqonQ1FR24UTdtvspwalC5YCbmr0wsQqRyImLSUENkibsgqireJ6E02FG+nxEj/ABpNtT/q7eXw+Et3jfAU1CYYc/I+YkC13YPWgkVOGT0bYeX1nHXTPT3epT0+0zS7bfXsn+zIfVxqtKB5lBjH6xPPl/We+yehuAazaSjHLL6ehElug9nFp/S1ovrtCD8JOuEdnkpr24E67G7a/TmuDKuuNc3Yu2Vldd46ip/xAOXyMtfhKkVjPpONf2GqNwsUYOcyRU1bRj0mOnp9GO1G9k97yZYiJ0GQiIgCIiAIiIAiIgEX7a6RbX0dVgJrfU4dQzLuAptOCVIPUA/SRrjlLA3aSm2xaV1WhWtt7lqWuY70Dk7sDCNtJON3pJ/xXgtOpULegdVbcuSwwwBGQVII5EzzXwCha1rWpAiOLFUDkHU5D/Fs88mAQ+rtY6HUWXcr9PpRXbWMkd+LWVSq+YfKMOXMMJt+z3XhTdpt9j7NtytatqMRaPzgAtAJAsDfDxCSS3gNDWNa1SGxu73Pjm3dHdXn12nmJsvoUNgsKjvFUoH8wrEEj5ZAgGxERAEREAREQBERAEREAREQBERAEREAREQBERAEj3tAsK8N1BUlSFGCCQR416EcxJDI57RP+Waj/Kv8ay0PiRWXTIr7KtQ51N4Z3YCpSAzM2DvPTcTLNlX+yj/ir/8AtJ/GZaE21HFjKU/AhEROc1EREAREQBERAEREAREQBERAETT4jxMUgEpY+f8ApoXI+eOk4D+0vRg4Y2A+hrcfjKucV2zevT22rMIt/QlcTU4fxOu9A9Lq6nzU5x8/Sbct2YtOLwxETgcd7caTRnbfcA4x4Fyz4PQ7RIbwTGLk8RWTvyG+0y+8aN1rrV6XAFj5O+vDA7tuOY5fSZNN7UNHYpZDayr7xFT4X5+ky6f2h6K1tneEbuXjUhTnyJPKRG2MWnk2ejvlFtQf8EK9nGouGsYUVq6siix2JC1qDnPIHJPkJb00OD8KpoTbp0VEYlvD0JPnnzm/NrbPUluwckIbFgRPF1wUFmIVR1JOAPrIlqfaxw9HKd8WI5ZVGZfow5GZNpdm0K5T+FZJhEjDe0LTCsWEXCtvdc1OFOPQzf4L2r0+qyKHyw6qQVbHrg+UhTi3jJpLTWxjvcXj3xwdiJ8E+yxgIiIAiIgCIiAIiIB8xOD2o7I1ays7httA8Fg6jzAPqPhO/EhpSWGaV2SqkpweGiiOE8Vv4fqScFWU7bKzyDgeR/kZcvBeO16qoWVHIPVftKfMETFx3svRq1AuXmPdcHDL8j/WcfS+zais5qtvRsYyrgHB+QnPXCdbwuUevq9VptZBSnmNn0ymYvaD7QU0Neyoh9S4O1eoQfrP/IecrDsX2Nu4pqGtvZu53brrT1dupVT6/hLJX2PaLvN7m6w5yQ9mQx+Jxn98mHD+G10VrXSgStBhVHQf1+c02OTzI41fCmG2rt+TzoeGVVViqpFSsDG0AYPLHP1+srzt52E27tRpV8HWysDp+0o9PUSzsQVzJsrU1hmel1lmms9SL+q9yqvZ32x7lu4vcCk/o2bojemfIH8ZaNmqVULswCAZLEjaB659JG+KeznSXPu2ms+fdnAPzGMfdNe/2ZUOmxrtSUxjZ3p249MYxM61OC2vk69ZZpdRP1YNxb7WCvfal28GrcUaZyaE98j3bW8seoH753vZn7MwoXU61MsRmqphyUH7TA+foPKSfgPsw0WlfetZsfyNp3bfkMYktxLqHOZGFmpSh6dXC9zBqdGliFHUMjDBU9MSlu0nAbdBqMqSqE5psUnpnIGfUekvDE1OJcKq1FZruQOh54PqPQjmJFtXqL5ltBrnpZvKzF9o5HZDtemsqAOFuUAOmevxX1BkhDSIf/F+mDbka5DnI2vjb8jjM7/C+EGn/GtsGMAWFTjHxxnPzlob8YkZ6padycqG8ezXX7nSiImhxCIiAIiIAiIgCIiAJ8xPsQBiIiAR3tjxqzTrQK7K6e9uFbW2ruRF2O2cbl/VA6+c4t/bnULRp7RWjh7rVcqGxbRSrMbKQTkZVdwBz0+MlXF+D9+9DFsCi3vcEZ3fm3THw9/P0nGs4BXpQlttwXT6a625VK8kS9Cvd5z0DOSOXQ4gGW7tSQmqdNrrWKu4x9s3ICmfXLMv0m92X4nZfRm8KL62aq4L7osQ4O3PkRgj5yKcC4DpNQbaqdT31JuW9qQHUpWqsK6w4IOA5DAjyUCSjgXZldJZaaSRVbsbuyWba6ghm3MxJyNvL9mS1jsZyduIiQBERAGIxEQBERAEREAREQBERAEREAREQBERAEjntE/5ZqP8q/xrJHI57RP+Waj/ACr/ABrLQ+JFZdMiXso/4q//ALSfxmWhKv8AZR/xV/8A2l/jMtCban/0ZSn4EIiJzmoiIgCIiAIiIAiIgCIiAIiIAiIgCIiAImCzVAOqYOWBOfIYmVLARkEEfCRuTB6kW7ednLdVQRRYwYdas4S4ZztPoeXIyUxLJ4eUQ1lYKr9n/ZrUNebmNlFS+Fl91rSp90j9UHqfOWmJ9nwmWsm5yyysYqKwj7E56cVyVyjBGbar5GM+WR1AOJm1GuC+RbHM7ee0eplcE7kbUTzW+QCOh6T1ILCIiAIiIAiIgCIiAIiIAiIgCfCZ8d8Ak9AMn6SI8c7WgM6L3gFYR32qM7W8txPIkEcpnZYoLLLRg5dG32ldmwRW7ClwQU6sdvMH0HiH3TZo16U2BcfpSXJ8kIUbs56D5esjmk4yjWVOd62EMHXcGD5UPW+OjBgfwm1qOM1shG/a1HjuL7ea2A5PL9rAxPInc4SnOLzL2+nj+w+HhkzDTzdeqqWYgKOZJOAB8ZyuGM9ukA3AsQQrjoR0Dcvh+EjWrqrss/Jn/KGSg+O1mLA+E7enXqAflPb07jdFT8PktXBS7Z0r+2SX2DT6MNZY+fzmCtShfeO48z6ch1M7PD62rVzZhU5ELuLbcDmdx58z5SDaTiz6Sl9Z3BssvsWihFwFWtQSDge6vhJ+M4nGvaLYe9re+q1HQOqrXg1P/wBNjkg88cwfKd/4aU3iC4+8/wAC+Ua24ImR46LBdRXtwWAQFgroGwSSD5ZPLHrO7wy+tV7lmTfkrtyoL4HXHnK/7J6RH0hW2pO+dgwu3dO8BHibqoXHTz5TLTeLtUgoDNUhzzrLHFWCSjdVLNnlmYShHHB5qn1LvJYmku2Yrflzwh8mH2efrjy+E35FdVxqwalBaq1ofEgY888xzP1+nKSHR6kuDkAYOORyDyB6/Wc50V2KWUjZiIg2EREAREQBERAEREAREQDy4yD8pVf+y2OquUszKVUXFlOKx3m1R6/4ec+Qlp32hVLHooJPyEjHGWaihLF8GWxdZt3FajuOWUe8eY+RM5NTWp8vwbVScevJzOIcMVbNxBKjZsKAbUUD3sZ90A7Rn+U5J1VLvbSyNtfayXMAuWrbmP2hu+8ZnR02i1GqqPdcqWXFVm4q21XO4Mp6luZ9OYmfXaGqrToFpue0upZAubWxz27uaqMgZxyOMThlp3J7ksfP6kuOX8yT8G05VFLBQdgBC9M/LoMdJg4tpUrqtxyF7jvGPRQwCk/cPvM4x4wvhzYqWhgXryBsJwCefmF8unpOgNupqsLEuNpTzG4ZY4K+eRtz856NM1BKJlzHlmrw7Q2OuoKUmupmrNKFlxaE5swA5JvGJVvb3SVrqGGn0YrTf3tl3+IMfpFwThMZJ+PLEtzhu5L0FbM9TLgjmVTAOOZOVI5Dn1zIz287JpqNT3moDJWdiraH21jkRizHPmSOf756+ltUbct8Y+/3KXrd0a3FLadJp1FerZdNsUWKUFh8WNnLII59f5TJ2Q4kAptQgm122AKRVgcmKg81Y8us0OGcEd1ei9GSmtWNR1CraqWIcNstJG4EYIBkl4TwwUUbVurdXOWY14bxcxyB6eUytnCCce2cLgljBkp7M23rbvtxXqMd4py7oVOH7p84CsBj4ZMmGnpCKFUYAGAJwODas2ajbgVrUnhQBgTk4Jweg5DEkk44tPlHTVhrKEREsbCIiAIiIAiIgCIiAIiIB8ZcjB6Gan+yq/Nc+WCSQB6D0E3IkNJ9k5PKoAMAYE1OI0sQMAsufEoOCRjlg/Pym7EYCeCKazsxX4tReBvCkIu0MlXkMKoy7YxzP0nMGkrB8XfJcbBhVQ7cE4Qeikj4yekTk6zSjvCSjMWA24ztVgCMnyHXOZjOC8FnY/JFG4zaNYFNqhw5HiK7OSZKFgOZAxyPmwmTVdqKdUtiWIGLYrSpjnIJw7/DB/CaXHuDOWStUrqSobu8YF99tli954vUjByRy5TU4d2Rup1N1gAd0yrMAMW1sM7uvgsxjkBgzn/Pu/KzKUVN4izucIszWtV7AUq+1d6hgSp5KHzyzy6/Qzumn883c1EE+F2Yfm8eRH9B1nK0Oipu1P5sk0W1h9gyigqftDzzkfdJbRSFUAZwOmSSfvM6optc/wA+SrqceH/0x6LR92oGct5tgAn+wzyE2Yial8YEREEiIiAIiIAiIgCIiAIiIAiIgCInmzoflAPU+EStuzmrdxp2qs1FljVXfle82FQorbuyAw2g7woBXmRmbFenaurRflFmo7m5C+qctbu73uk7tWK+JFzu5DAyozAJpfo6y2Gxl+ewnkxUddvmQJjbhFahmyyg822swHIcz9wkIo0jNdw+7Ud9sWzVJW7G0N3ZP+7d4BzywH2hzAGZk4DbqGt3W2lbx3/fVHvyzDxbBtI7tMeAgqfvzIwguOUTjhenqFatQqhGUFSBjIPMdec3ZXteluur8b6hSmgSxQrWL+fG85OPebkOR+ok44XYzUVl87iiFs8jkqCcj55kg2oiIAiIgCIiAIiIAiIgCIiAIiIAiIgCfCMxEAw6LRJTWtdY2ogwo58h9ZniIAiIgCIiAIiIAiIgCIiAIiI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371718" name="AutoShape 6" descr="data:image/jpeg;base64,/9j/4AAQSkZJRgABAQAAAQABAAD/2wCEAAkGBhQSEBUUEBQWFBIUFxgVFBQXGBQYFRQXFRUXGBYaFxgYHCYgGCAmHBUVHy8gIycqLC4sFR4xNTAqNSYrLCkBCQoKDgwOGg8PGiwkHyUqNCwtKSwqLywqLC4sLCwsKS8sLiwsLywsLCwsLywsNCw0LCksLCwsLCwsLCwsKSwtLP/AABEIAQgAvwMBIgACEQEDEQH/xAAcAAEAAgMBAQEAAAAAAAAAAAAABgcDBAUCAQj/xABDEAACAgECAwUFAwoDCAMBAAABAgADEQQSBSExBhMiQVEHMmFxgUKRsRQjM1JiobLB0eFDcvAVJDQ1U3OCkhdU8Rb/xAAZAQEAAwEBAAAAAAAAAAAAAAAAAQIDBAX/xAAtEQACAgEEAQIEBgMBAAAAAAAAAQIDEQQSITFBE1EyYXHwFCJCgZGhBbHhM//aAAwDAQACEQMRAD8AvGInlm5QD7mc7iHaHT0fprq0PoWG7/16yKdte3ddIKK5GDhtvNyfT4Srm4s9hD1WtfWzhbKnrUMAx6jb1+Y5g4nP6zcsKPHv9o02cZbLb1ntT0ie53luRkbVwD8i5H4TiW+2bqE0+D5b7MZ+5eUivCeybGk26ywaWgHmSC9h/VIC8lY+mSfhPT8X01J/3Gnc/wD9nUYew/tIh8CfPH3T0lCD6WTmUpLO77+/v5dzUe1y9lI7oU7uQsUlmX4hXGGnNPb7iIbw6jvF8iKkwfmAmQfgZFNfrnd82s1rsepJLg/M/h0lteyzgJpoLP7zkkn5/wBpnOGyWf6OuNlbhjbz7kY0/azi9v6LvW+WnT8SgBElfZqnjDXI2rsSukHL1kVF2GOg2L4fvk4xGJWU89JGK4An2ImYEREARPmYzAPsTyzYGT0kb1Xb7SrYK0trawnAG9Rk/DPWUlNRWWSk30SXMTj0cfyfGhHyOZ1KdQGGVOZWu6FnwsmUHHsyCfZ8zPs1KiIiAJyOM8SFQJfw1KhZnz55AVQPM9T906xld9rqhq9SlFjFaK3NtpBxlah0+vMf+UysnjC9y0V5ItxPXM6tqGCaTSsx2OQGuvyclhnPU56fhzmLs1qqbrsKzsfV1AYjPXK9RnyM0uOUaniOpLLhaV8NK4OK6xyAA6ZOBn+06/BOHVaBgbSxtbmFHOx/Tl5D5ysdOs73/AdjxjwS7tZ2dZ9Jtq8QGHHzweXx5EyqbOF2lwldbBs88+XxBlrJ25ZWZb6lprFasuSWLFmYbDjADYUHAz7wme/jKqyWLRUabFBW42e8x8gNvpk/QzdXOvglLjBwuxvs3wRZqOZ9DLMo04QAKMATk8H7R131LYn6NvdYZxyJHnzHMTshuUqp7uSrW1YPUTgdpe0/5NhKqzbewyEHuqCdoZz5DJxI52b7fW2627S6jYGrYd2yAhXBGcc/P09cQ5YTfsEslgxKt7Q8c1feXm1zUK8CqpHChlJ9/JHj5eXxPpJF2Y4y19O9fCwOGXPL4H6ys5bUpeGVi05OPsTGYtTeEUsxwqgkk9AB1mDh2vFq5HIjkR6EdZEvanxru9MtIOGuPi+CL1+84l8k4Ixx72kaq12GlPd1jJTl4iB5sT+AnV9n/aqzWVnvNyXp7wy22wdN6Z6jPIjyMjtOiC7RjKjALY8m+Pxmv2b4PqKdXZqFBWnSK+OR/Pq7bnXny5DJyPMCTqNPBRbm8PtMpp796yvfBLPaVx+1KEpwQtpO5xyyFx4P5n4SluMohFrNnvB3YQbgBtYMSduMnGB5/an6E7Q8KTW6QoOe4B6m/axlSPmDj6yquMdktLZuL22rqO5Fuwd3sGCF24I3ZxgzKi+MFmZvOPsdf2dduNtiaPVtncq9xax55I5VsfP4H6ektFwV8SdR1H6w8x8/SfmnjVaAO2SLVNarhgBjZknGM5BA5g+cvfsN2ibU6Otrf0qja5/WI6N9R+/MrqK414sRMG5flJlo9ULEDL0MziRzh2rFeoKfYs8S/BvtD+f1kjBmkJqayiklhn2IiXKmO4nacdcSB9qtGV3OoO1xt5cy3qfriTy4eE/KaPE+HC2vGeQ6dOWJlZDesExeGV4vF7EqFel0xVj1ttAGPiqn8T6dJxtKFqq7zU5Orcbn38mDDmQB5dMEn5Tt8Z4bqUsPdtURyAJDZAGccuY8/wD8mDhnZB7b2stG93YnmDsXJzyB64zyzLckp/I5mj0d2s2NeBtUlq05/a253fDwj585MdNwoV0NTcNyEh68/ZYc8D054+8yR8H7OLSOfNvWYO0+jP5OSOqnMzuyq20TD4kiD9iOKE3W1MNtDVggYwBYxbIX4bR5eYEnHA+LgVWd6f0O7cfgvn93OV3Vqz3pAGAmMfIDJ+8sT9Z541xCzDVV/wCOo3fJDz+/wic9dzdkFjiS4LySUJNvrsz8G7ULc+uvucJWwbmfs90MgD5KRy8zMfEuL1/kdNlTKL1vrsAGNzeHPixzxtPU/KR2ns66LqWYf7q6qC5/6hBBwP8AXUT52F4ObCN4yR4QfgP7YnZKmDbkn7GeSf8AtDpD6NbkGeac/wBhyCP3kffNTs1xJadTTUDlb02k5HvqMgY6rjmOfXM7GurDaVqG/UKD6e7+AlWvrrltD92xup2sqBeZIIPIDmQOfP4TmonHdOvyy9sHOMZeFyXNpru61mPs3DcP8y8m/kZC+0elPENdqQp8NFZVPTeOn3nM6vHONjuE1CfYxYvydcY/ePukU7MavUb7aavDZqUDo7HG07s7wcHy3YkRscqmo9rgmUcM2KXP5NWhHu8s5PUY6jz/ALTt6TRvq6a1Fvd9y+5hjO8nlg8+nvf+00dRp2q3pYvjCd7heeTjLAevMNI9X2usoJetRttR0IDHAblzBxzI5H75rdf60IwXt38/BjTptm+zPnol/Y3jg7l6d246ex6wfVAx2fu5fSeu11iHRWMqqGyBkAZyRjOflykZ7JcLeurvP1ubfXof9es3uOln07hfgceuP9GeVqd1d0V4eDsglOD90RvinsyeyhtWL0AKBhWVbPLAxu6SQ9mdeKa6xuALDGMgE/Iec3NXr7RpLK2qIoFCd3ZjkzjaX556eIY5D3T1nC/2cDUtm5lZa+YGMMBuIB+pM6dRbOyuUbH0+CdLHNnC8Mll+uPIj3lO4fT+2ZPuEa4W1Kw8xKk4NxDvaVY+90b5jkf6/WTLsVxHazVE8uq/WYaC2UJumYvipR3xJtE+Zn2e2cQmNqQfKZIgGBtIp+yJ7roA6DEyRIwBNXiNQapgfMGbU1defCPiYYzgqjXac1WFiDyUjGOZx0IHnNC+zetNmCMNtYHqA42nP1wZa+t7OpaPF19ZFuNdjyqnuhuU9R/MTjdMobXB/C8pf7Nd0ZJqS7WGRfXcaWum7SMhdrk8OOgbPhJ+XM/+Ikm7EcFCVqSOeJyeEdkrX1Ae0lsDblgBgfT95liaDSBcAdP5Cb1xa5l2+ytm3qPRHu1VOx1I6MP3iV2dBXbqrRdY1bZJqwoIJCE4bJ6YPr1Ilt9sNHvp3Dqhz/WV5xcUrpLXZFNxKhWI8Q58tp8sEeU8yzNOp3L9XX1OhPdTj2Of2bbdou4Y7tgNRPmRz2n4f2nUtufvara6itFKotdmMbtuA4Jz+scDkPPrOTwl6aiBtdLXwmSW2WhQfEoIABDBl8JI6esx9ouKalUGnpda6mY2ljuyQBuKZAOBlScY85NcJfinFeeef7Ik81p+xq6ftFc/Errrl21Fu7Xn4U2DKr92fKeu0GoW66qqrBUneSMcg3l/WR3tNqC3d214227XPrvA2/hJV7PuD97ZvI88D6dZ7F2nhmEl4MoWuEZR9yyOD8NHcYI6rIzq6CjMp8vwk+or2gATjdruFYC2KOnJpwa6j1K8rtE6ee2fPk4nHtQDwshfIKhHpiRjU8qDz6Vjz/Zm/wAXZjprEXmDgkfL+xmvxBlGmcfa2jnjORtHIH7PPPzlv8Liae7k5v8AJ5rj+V45R47O14oHxyfwnY0uoNdiuOqn93nOJwxiKEx6Gb3DdcLaww69GHow6icWu09tNn4ldZO7Taiuxej+pLktzQ6oWIrA8iJsCQbszxnZ+bY8vs/0k001u4ZnqU2q2CkjCcHB4ZmiImxmIiIAmDUoTtwMgHJmeIBi2k9eQnvYMT1EA17lCqcCY9EvU/SZNXWSBgZnumvaoEgjyYeIgFCp8+Urbj3ZmzmFTvKyc45grjmMESxdXW7EYHL6TYrqAUAj5yk64z+JFoyafBUv/wDJajV3K9zOdgwu4jCY/VAAAmDtNwsqprtJRsHbZzwcjB5jpmXGEA90TR1nB0u/SLKTojLHhrpl42NH504T2etcis4IB5EEMAPhLr7G9nRpqMkc8TtaPsrTWcqonQ1FR24UTdtvspwalC5YCbmr0wsQqRyImLSUENkibsgqireJ6E02FG+nxEj/ABpNtT/q7eXw+Et3jfAU1CYYc/I+YkC13YPWgkVOGT0bYeX1nHXTPT3epT0+0zS7bfXsn+zIfVxqtKB5lBjH6xPPl/We+yehuAazaSjHLL6ehElug9nFp/S1ovrtCD8JOuEdnkpr24E67G7a/TmuDKuuNc3Yu2Vldd46ip/xAOXyMtfhKkVjPpONf2GqNwsUYOcyRU1bRj0mOnp9GO1G9k97yZYiJ0GQiIgCIiAIiIAiIgEX7a6RbX0dVgJrfU4dQzLuAptOCVIPUA/SRrjlLA3aSm2xaV1WhWtt7lqWuY70Dk7sDCNtJON3pJ/xXgtOpULegdVbcuSwwwBGQVII5EzzXwCha1rWpAiOLFUDkHU5D/Fs88mAQ+rtY6HUWXcr9PpRXbWMkd+LWVSq+YfKMOXMMJt+z3XhTdpt9j7NtytatqMRaPzgAtAJAsDfDxCSS3gNDWNa1SGxu73Pjm3dHdXn12nmJsvoUNgsKjvFUoH8wrEEj5ZAgGxERAEREAREQBERAEREAREQBERAEREAREQBERAEj3tAsK8N1BUlSFGCCQR416EcxJDI57RP+Waj/Kv8ay0PiRWXTIr7KtQ51N4Z3YCpSAzM2DvPTcTLNlX+yj/ir/8AtJ/GZaE21HFjKU/AhEROc1EREAREQBERAEREAREQBERAETT4jxMUgEpY+f8ApoXI+eOk4D+0vRg4Y2A+hrcfjKucV2zevT22rMIt/QlcTU4fxOu9A9Lq6nzU5x8/Sbct2YtOLwxETgcd7caTRnbfcA4x4Fyz4PQ7RIbwTGLk8RWTvyG+0y+8aN1rrV6XAFj5O+vDA7tuOY5fSZNN7UNHYpZDayr7xFT4X5+ky6f2h6K1tneEbuXjUhTnyJPKRG2MWnk2ejvlFtQf8EK9nGouGsYUVq6siix2JC1qDnPIHJPkJb00OD8KpoTbp0VEYlvD0JPnnzm/NrbPUluwckIbFgRPF1wUFmIVR1JOAPrIlqfaxw9HKd8WI5ZVGZfow5GZNpdm0K5T+FZJhEjDe0LTCsWEXCtvdc1OFOPQzf4L2r0+qyKHyw6qQVbHrg+UhTi3jJpLTWxjvcXj3xwdiJ8E+yxgIiIAiIgCIiAIiIB8xOD2o7I1ays7httA8Fg6jzAPqPhO/EhpSWGaV2SqkpweGiiOE8Vv4fqScFWU7bKzyDgeR/kZcvBeO16qoWVHIPVftKfMETFx3svRq1AuXmPdcHDL8j/WcfS+zais5qtvRsYyrgHB+QnPXCdbwuUevq9VptZBSnmNn0ymYvaD7QU0Neyoh9S4O1eoQfrP/IecrDsX2Nu4pqGtvZu53brrT1dupVT6/hLJX2PaLvN7m6w5yQ9mQx+Jxn98mHD+G10VrXSgStBhVHQf1+c02OTzI41fCmG2rt+TzoeGVVViqpFSsDG0AYPLHP1+srzt52E27tRpV8HWysDp+0o9PUSzsQVzJsrU1hmel1lmms9SL+q9yqvZ32x7lu4vcCk/o2bojemfIH8ZaNmqVULswCAZLEjaB659JG+KeznSXPu2ms+fdnAPzGMfdNe/2ZUOmxrtSUxjZ3p249MYxM61OC2vk69ZZpdRP1YNxb7WCvfal28GrcUaZyaE98j3bW8seoH753vZn7MwoXU61MsRmqphyUH7TA+foPKSfgPsw0WlfetZsfyNp3bfkMYktxLqHOZGFmpSh6dXC9zBqdGliFHUMjDBU9MSlu0nAbdBqMqSqE5psUnpnIGfUekvDE1OJcKq1FZruQOh54PqPQjmJFtXqL5ltBrnpZvKzF9o5HZDtemsqAOFuUAOmevxX1BkhDSIf/F+mDbka5DnI2vjb8jjM7/C+EGn/GtsGMAWFTjHxxnPzlob8YkZ6padycqG8ezXX7nSiImhxCIiAIiIAiIgCIiAJ8xPsQBiIiAR3tjxqzTrQK7K6e9uFbW2ruRF2O2cbl/VA6+c4t/bnULRp7RWjh7rVcqGxbRSrMbKQTkZVdwBz0+MlXF+D9+9DFsCi3vcEZ3fm3THw9/P0nGs4BXpQlttwXT6a625VK8kS9Cvd5z0DOSOXQ4gGW7tSQmqdNrrWKu4x9s3ICmfXLMv0m92X4nZfRm8KL62aq4L7osQ4O3PkRgj5yKcC4DpNQbaqdT31JuW9qQHUpWqsK6w4IOA5DAjyUCSjgXZldJZaaSRVbsbuyWba6ghm3MxJyNvL9mS1jsZyduIiQBERAGIxEQBERAEREAREQBERAEREAREQBERAEjntE/5ZqP8q/xrJHI57RP+Waj/ACr/ABrLQ+JFZdMiXso/4q//ALSfxmWhKv8AZR/xV/8A2l/jMtCban/0ZSn4EIiJzmoiIgCIiAIiIAiIgCIiAIiIAiIgCIiAImCzVAOqYOWBOfIYmVLARkEEfCRuTB6kW7ednLdVQRRYwYdas4S4ZztPoeXIyUxLJ4eUQ1lYKr9n/ZrUNebmNlFS+Fl91rSp90j9UHqfOWmJ9nwmWsm5yyysYqKwj7E56cVyVyjBGbar5GM+WR1AOJm1GuC+RbHM7ee0eplcE7kbUTzW+QCOh6T1ILCIiAIiIAiIgCIiAIiIAiIgCfCZ8d8Ak9AMn6SI8c7WgM6L3gFYR32qM7W8txPIkEcpnZYoLLLRg5dG32ldmwRW7ClwQU6sdvMH0HiH3TZo16U2BcfpSXJ8kIUbs56D5esjmk4yjWVOd62EMHXcGD5UPW+OjBgfwm1qOM1shG/a1HjuL7ea2A5PL9rAxPInc4SnOLzL2+nj+w+HhkzDTzdeqqWYgKOZJOAB8ZyuGM9ukA3AsQQrjoR0Dcvh+EjWrqrss/Jn/KGSg+O1mLA+E7enXqAflPb07jdFT8PktXBS7Z0r+2SX2DT6MNZY+fzmCtShfeO48z6ch1M7PD62rVzZhU5ELuLbcDmdx58z5SDaTiz6Sl9Z3BssvsWihFwFWtQSDge6vhJ+M4nGvaLYe9re+q1HQOqrXg1P/wBNjkg88cwfKd/4aU3iC4+8/wAC+Ua24ImR46LBdRXtwWAQFgroGwSSD5ZPLHrO7wy+tV7lmTfkrtyoL4HXHnK/7J6RH0hW2pO+dgwu3dO8BHibqoXHTz5TLTeLtUgoDNUhzzrLHFWCSjdVLNnlmYShHHB5qn1LvJYmku2Yrflzwh8mH2efrjy+E35FdVxqwalBaq1ofEgY888xzP1+nKSHR6kuDkAYOORyDyB6/Wc50V2KWUjZiIg2EREAREQBERAEREAREQDy4yD8pVf+y2OquUszKVUXFlOKx3m1R6/4ec+Qlp32hVLHooJPyEjHGWaihLF8GWxdZt3FajuOWUe8eY+RM5NTWp8vwbVScevJzOIcMVbNxBKjZsKAbUUD3sZ90A7Rn+U5J1VLvbSyNtfayXMAuWrbmP2hu+8ZnR02i1GqqPdcqWXFVm4q21XO4Mp6luZ9OYmfXaGqrToFpue0upZAubWxz27uaqMgZxyOMThlp3J7ksfP6kuOX8yT8G05VFLBQdgBC9M/LoMdJg4tpUrqtxyF7jvGPRQwCk/cPvM4x4wvhzYqWhgXryBsJwCefmF8unpOgNupqsLEuNpTzG4ZY4K+eRtz856NM1BKJlzHlmrw7Q2OuoKUmupmrNKFlxaE5swA5JvGJVvb3SVrqGGn0YrTf3tl3+IMfpFwThMZJ+PLEtzhu5L0FbM9TLgjmVTAOOZOVI5Dn1zIz287JpqNT3moDJWdiraH21jkRizHPmSOf756+ltUbct8Y+/3KXrd0a3FLadJp1FerZdNsUWKUFh8WNnLII59f5TJ2Q4kAptQgm122AKRVgcmKg81Y8us0OGcEd1ei9GSmtWNR1CraqWIcNstJG4EYIBkl4TwwUUbVurdXOWY14bxcxyB6eUytnCCce2cLgljBkp7M23rbvtxXqMd4py7oVOH7p84CsBj4ZMmGnpCKFUYAGAJwODas2ajbgVrUnhQBgTk4Jweg5DEkk44tPlHTVhrKEREsbCIiAIiIAiIgCIiAIiIB8ZcjB6Gan+yq/Nc+WCSQB6D0E3IkNJ9k5PKoAMAYE1OI0sQMAsufEoOCRjlg/Pym7EYCeCKazsxX4tReBvCkIu0MlXkMKoy7YxzP0nMGkrB8XfJcbBhVQ7cE4Qeikj4yekTk6zSjvCSjMWA24ztVgCMnyHXOZjOC8FnY/JFG4zaNYFNqhw5HiK7OSZKFgOZAxyPmwmTVdqKdUtiWIGLYrSpjnIJw7/DB/CaXHuDOWStUrqSobu8YF99tli954vUjByRy5TU4d2Rup1N1gAd0yrMAMW1sM7uvgsxjkBgzn/Pu/KzKUVN4izucIszWtV7AUq+1d6hgSp5KHzyzy6/Qzumn883c1EE+F2Yfm8eRH9B1nK0Oipu1P5sk0W1h9gyigqftDzzkfdJbRSFUAZwOmSSfvM6optc/wA+SrqceH/0x6LR92oGct5tgAn+wzyE2Yial8YEREEiIiAIiIAiIgCIiAIiIAiIgCInmzoflAPU+EStuzmrdxp2qs1FljVXfle82FQorbuyAw2g7woBXmRmbFenaurRflFmo7m5C+qctbu73uk7tWK+JFzu5DAyozAJpfo6y2Gxl+ewnkxUddvmQJjbhFahmyyg822swHIcz9wkIo0jNdw+7Ud9sWzVJW7G0N3ZP+7d4BzywH2hzAGZk4DbqGt3W2lbx3/fVHvyzDxbBtI7tMeAgqfvzIwguOUTjhenqFatQqhGUFSBjIPMdec3ZXteluur8b6hSmgSxQrWL+fG85OPebkOR+ok44XYzUVl87iiFs8jkqCcj55kg2oiIAiIgCIiAIiIAiIgCIiAIiIAiIgCfCMxEAw6LRJTWtdY2ogwo58h9ZniIAiIgCIiAIiIAiIgCIiAIiI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371720" name="AutoShape 8" descr="data:image/jpeg;base64,/9j/4AAQSkZJRgABAQAAAQABAAD/2wCEAAkGBhQSEBUUEBQWFBIUFxgVFBQXGBQYFRQXFRUXGBYaFxgYHCYgGCAmHBUVHy8gIycqLC4sFR4xNTAqNSYrLCkBCQoKDgwOGg8PGiwkHyUqNCwtKSwqLywqLC4sLCwsKS8sLiwsLywsLCwsLywsNCw0LCksLCwsLCwsLCwsKSwtLP/AABEIAQgAvwMBIgACEQEDEQH/xAAcAAEAAgMBAQEAAAAAAAAAAAAABgcDBAUCAQj/xABDEAACAgECAwUFAwoDCAMBAAABAgADEQQSBSExBhMiQVEHMmFxgUKRsRQjM1JiobLB0eFDcvAVJDQ1U3OCkhdU8Rb/xAAZAQEAAwEBAAAAAAAAAAAAAAAAAQIDBAX/xAAtEQACAgEEAQIEBgMBAAAAAAAAAQIDEQQSITFBE1EyYXHwFCJCgZGhBbHhM//aAAwDAQACEQMRAD8AvGInlm5QD7mc7iHaHT0fprq0PoWG7/16yKdte3ddIKK5GDhtvNyfT4Srm4s9hD1WtfWzhbKnrUMAx6jb1+Y5g4nP6zcsKPHv9o02cZbLb1ntT0ie53luRkbVwD8i5H4TiW+2bqE0+D5b7MZ+5eUivCeybGk26ywaWgHmSC9h/VIC8lY+mSfhPT8X01J/3Gnc/wD9nUYew/tIh8CfPH3T0lCD6WTmUpLO77+/v5dzUe1y9lI7oU7uQsUlmX4hXGGnNPb7iIbw6jvF8iKkwfmAmQfgZFNfrnd82s1rsepJLg/M/h0lteyzgJpoLP7zkkn5/wBpnOGyWf6OuNlbhjbz7kY0/azi9v6LvW+WnT8SgBElfZqnjDXI2rsSukHL1kVF2GOg2L4fvk4xGJWU89JGK4An2ImYEREARPmYzAPsTyzYGT0kb1Xb7SrYK0trawnAG9Rk/DPWUlNRWWSk30SXMTj0cfyfGhHyOZ1KdQGGVOZWu6FnwsmUHHsyCfZ8zPs1KiIiAJyOM8SFQJfw1KhZnz55AVQPM9T906xld9rqhq9SlFjFaK3NtpBxlah0+vMf+UysnjC9y0V5ItxPXM6tqGCaTSsx2OQGuvyclhnPU56fhzmLs1qqbrsKzsfV1AYjPXK9RnyM0uOUaniOpLLhaV8NK4OK6xyAA6ZOBn+06/BOHVaBgbSxtbmFHOx/Tl5D5ysdOs73/AdjxjwS7tZ2dZ9Jtq8QGHHzweXx5EyqbOF2lwldbBs88+XxBlrJ25ZWZb6lprFasuSWLFmYbDjADYUHAz7wme/jKqyWLRUabFBW42e8x8gNvpk/QzdXOvglLjBwuxvs3wRZqOZ9DLMo04QAKMATk8H7R131LYn6NvdYZxyJHnzHMTshuUqp7uSrW1YPUTgdpe0/5NhKqzbewyEHuqCdoZz5DJxI52b7fW2627S6jYGrYd2yAhXBGcc/P09cQ5YTfsEslgxKt7Q8c1feXm1zUK8CqpHChlJ9/JHj5eXxPpJF2Y4y19O9fCwOGXPL4H6ys5bUpeGVi05OPsTGYtTeEUsxwqgkk9AB1mDh2vFq5HIjkR6EdZEvanxru9MtIOGuPi+CL1+84l8k4Ixx72kaq12GlPd1jJTl4iB5sT+AnV9n/aqzWVnvNyXp7wy22wdN6Z6jPIjyMjtOiC7RjKjALY8m+Pxmv2b4PqKdXZqFBWnSK+OR/Pq7bnXny5DJyPMCTqNPBRbm8PtMpp796yvfBLPaVx+1KEpwQtpO5xyyFx4P5n4SluMohFrNnvB3YQbgBtYMSduMnGB5/an6E7Q8KTW6QoOe4B6m/axlSPmDj6yquMdktLZuL22rqO5Fuwd3sGCF24I3ZxgzKi+MFmZvOPsdf2dduNtiaPVtncq9xax55I5VsfP4H6ektFwV8SdR1H6w8x8/SfmnjVaAO2SLVNarhgBjZknGM5BA5g+cvfsN2ibU6Otrf0qja5/WI6N9R+/MrqK414sRMG5flJlo9ULEDL0MziRzh2rFeoKfYs8S/BvtD+f1kjBmkJqayiklhn2IiXKmO4nacdcSB9qtGV3OoO1xt5cy3qfriTy4eE/KaPE+HC2vGeQ6dOWJlZDesExeGV4vF7EqFel0xVj1ttAGPiqn8T6dJxtKFqq7zU5Orcbn38mDDmQB5dMEn5Tt8Z4bqUsPdtURyAJDZAGccuY8/wD8mDhnZB7b2stG93YnmDsXJzyB64zyzLckp/I5mj0d2s2NeBtUlq05/a253fDwj585MdNwoV0NTcNyEh68/ZYc8D054+8yR8H7OLSOfNvWYO0+jP5OSOqnMzuyq20TD4kiD9iOKE3W1MNtDVggYwBYxbIX4bR5eYEnHA+LgVWd6f0O7cfgvn93OV3Vqz3pAGAmMfIDJ+8sT9Z541xCzDVV/wCOo3fJDz+/wic9dzdkFjiS4LySUJNvrsz8G7ULc+uvucJWwbmfs90MgD5KRy8zMfEuL1/kdNlTKL1vrsAGNzeHPixzxtPU/KR2ns66LqWYf7q6qC5/6hBBwP8AXUT52F4ObCN4yR4QfgP7YnZKmDbkn7GeSf8AtDpD6NbkGeac/wBhyCP3kffNTs1xJadTTUDlb02k5HvqMgY6rjmOfXM7GurDaVqG/UKD6e7+AlWvrrltD92xup2sqBeZIIPIDmQOfP4TmonHdOvyy9sHOMZeFyXNpru61mPs3DcP8y8m/kZC+0elPENdqQp8NFZVPTeOn3nM6vHONjuE1CfYxYvydcY/ePukU7MavUb7aavDZqUDo7HG07s7wcHy3YkRscqmo9rgmUcM2KXP5NWhHu8s5PUY6jz/ALTt6TRvq6a1Fvd9y+5hjO8nlg8+nvf+00dRp2q3pYvjCd7heeTjLAevMNI9X2usoJetRttR0IDHAblzBxzI5H75rdf60IwXt38/BjTptm+zPnol/Y3jg7l6d246ex6wfVAx2fu5fSeu11iHRWMqqGyBkAZyRjOflykZ7JcLeurvP1ubfXof9es3uOln07hfgceuP9GeVqd1d0V4eDsglOD90RvinsyeyhtWL0AKBhWVbPLAxu6SQ9mdeKa6xuALDGMgE/Iec3NXr7RpLK2qIoFCd3ZjkzjaX556eIY5D3T1nC/2cDUtm5lZa+YGMMBuIB+pM6dRbOyuUbH0+CdLHNnC8Mll+uPIj3lO4fT+2ZPuEa4W1Kw8xKk4NxDvaVY+90b5jkf6/WTLsVxHazVE8uq/WYaC2UJumYvipR3xJtE+Zn2e2cQmNqQfKZIgGBtIp+yJ7roA6DEyRIwBNXiNQapgfMGbU1defCPiYYzgqjXac1WFiDyUjGOZx0IHnNC+zetNmCMNtYHqA42nP1wZa+t7OpaPF19ZFuNdjyqnuhuU9R/MTjdMobXB/C8pf7Nd0ZJqS7WGRfXcaWum7SMhdrk8OOgbPhJ+XM/+Ikm7EcFCVqSOeJyeEdkrX1Ae0lsDblgBgfT95liaDSBcAdP5Cb1xa5l2+ytm3qPRHu1VOx1I6MP3iV2dBXbqrRdY1bZJqwoIJCE4bJ6YPr1Ilt9sNHvp3Dqhz/WV5xcUrpLXZFNxKhWI8Q58tp8sEeU8yzNOp3L9XX1OhPdTj2Of2bbdou4Y7tgNRPmRz2n4f2nUtufvara6itFKotdmMbtuA4Jz+scDkPPrOTwl6aiBtdLXwmSW2WhQfEoIABDBl8JI6esx9ouKalUGnpda6mY2ljuyQBuKZAOBlScY85NcJfinFeeef7Ik81p+xq6ftFc/Errrl21Fu7Xn4U2DKr92fKeu0GoW66qqrBUneSMcg3l/WR3tNqC3d214227XPrvA2/hJV7PuD97ZvI88D6dZ7F2nhmEl4MoWuEZR9yyOD8NHcYI6rIzq6CjMp8vwk+or2gATjdruFYC2KOnJpwa6j1K8rtE6ee2fPk4nHtQDwshfIKhHpiRjU8qDz6Vjz/Zm/wAXZjprEXmDgkfL+xmvxBlGmcfa2jnjORtHIH7PPPzlv8Liae7k5v8AJ5rj+V45R47O14oHxyfwnY0uoNdiuOqn93nOJwxiKEx6Gb3DdcLaww69GHow6icWu09tNn4ldZO7Taiuxej+pLktzQ6oWIrA8iJsCQbszxnZ+bY8vs/0k001u4ZnqU2q2CkjCcHB4ZmiImxmIiIAmDUoTtwMgHJmeIBi2k9eQnvYMT1EA17lCqcCY9EvU/SZNXWSBgZnumvaoEgjyYeIgFCp8+Urbj3ZmzmFTvKyc45grjmMESxdXW7EYHL6TYrqAUAj5yk64z+JFoyafBUv/wDJajV3K9zOdgwu4jCY/VAAAmDtNwsqprtJRsHbZzwcjB5jpmXGEA90TR1nB0u/SLKTojLHhrpl42NH504T2etcis4IB5EEMAPhLr7G9nRpqMkc8TtaPsrTWcqonQ1FR24UTdtvspwalC5YCbmr0wsQqRyImLSUENkibsgqireJ6E02FG+nxEj/ABpNtT/q7eXw+Et3jfAU1CYYc/I+YkC13YPWgkVOGT0bYeX1nHXTPT3epT0+0zS7bfXsn+zIfVxqtKB5lBjH6xPPl/We+yehuAazaSjHLL6ehElug9nFp/S1ovrtCD8JOuEdnkpr24E67G7a/TmuDKuuNc3Yu2Vldd46ip/xAOXyMtfhKkVjPpONf2GqNwsUYOcyRU1bRj0mOnp9GO1G9k97yZYiJ0GQiIgCIiAIiIAiIgEX7a6RbX0dVgJrfU4dQzLuAptOCVIPUA/SRrjlLA3aSm2xaV1WhWtt7lqWuY70Dk7sDCNtJON3pJ/xXgtOpULegdVbcuSwwwBGQVII5EzzXwCha1rWpAiOLFUDkHU5D/Fs88mAQ+rtY6HUWXcr9PpRXbWMkd+LWVSq+YfKMOXMMJt+z3XhTdpt9j7NtytatqMRaPzgAtAJAsDfDxCSS3gNDWNa1SGxu73Pjm3dHdXn12nmJsvoUNgsKjvFUoH8wrEEj5ZAgGxERAEREAREQBERAEREAREQBERAEREAREQBERAEj3tAsK8N1BUlSFGCCQR416EcxJDI57RP+Waj/Kv8ay0PiRWXTIr7KtQ51N4Z3YCpSAzM2DvPTcTLNlX+yj/ir/8AtJ/GZaE21HFjKU/AhEROc1EREAREQBERAEREAREQBERAETT4jxMUgEpY+f8ApoXI+eOk4D+0vRg4Y2A+hrcfjKucV2zevT22rMIt/QlcTU4fxOu9A9Lq6nzU5x8/Sbct2YtOLwxETgcd7caTRnbfcA4x4Fyz4PQ7RIbwTGLk8RWTvyG+0y+8aN1rrV6XAFj5O+vDA7tuOY5fSZNN7UNHYpZDayr7xFT4X5+ky6f2h6K1tneEbuXjUhTnyJPKRG2MWnk2ejvlFtQf8EK9nGouGsYUVq6siix2JC1qDnPIHJPkJb00OD8KpoTbp0VEYlvD0JPnnzm/NrbPUluwckIbFgRPF1wUFmIVR1JOAPrIlqfaxw9HKd8WI5ZVGZfow5GZNpdm0K5T+FZJhEjDe0LTCsWEXCtvdc1OFOPQzf4L2r0+qyKHyw6qQVbHrg+UhTi3jJpLTWxjvcXj3xwdiJ8E+yxgIiIAiIgCIiAIiIB8xOD2o7I1ays7httA8Fg6jzAPqPhO/EhpSWGaV2SqkpweGiiOE8Vv4fqScFWU7bKzyDgeR/kZcvBeO16qoWVHIPVftKfMETFx3svRq1AuXmPdcHDL8j/WcfS+zais5qtvRsYyrgHB+QnPXCdbwuUevq9VptZBSnmNn0ymYvaD7QU0Neyoh9S4O1eoQfrP/IecrDsX2Nu4pqGtvZu53brrT1dupVT6/hLJX2PaLvN7m6w5yQ9mQx+Jxn98mHD+G10VrXSgStBhVHQf1+c02OTzI41fCmG2rt+TzoeGVVViqpFSsDG0AYPLHP1+srzt52E27tRpV8HWysDp+0o9PUSzsQVzJsrU1hmel1lmms9SL+q9yqvZ32x7lu4vcCk/o2bojemfIH8ZaNmqVULswCAZLEjaB659JG+KeznSXPu2ms+fdnAPzGMfdNe/2ZUOmxrtSUxjZ3p249MYxM61OC2vk69ZZpdRP1YNxb7WCvfal28GrcUaZyaE98j3bW8seoH753vZn7MwoXU61MsRmqphyUH7TA+foPKSfgPsw0WlfetZsfyNp3bfkMYktxLqHOZGFmpSh6dXC9zBqdGliFHUMjDBU9MSlu0nAbdBqMqSqE5psUnpnIGfUekvDE1OJcKq1FZruQOh54PqPQjmJFtXqL5ltBrnpZvKzF9o5HZDtemsqAOFuUAOmevxX1BkhDSIf/F+mDbka5DnI2vjb8jjM7/C+EGn/GtsGMAWFTjHxxnPzlob8YkZ6padycqG8ezXX7nSiImhxCIiAIiIAiIgCIiAJ8xPsQBiIiAR3tjxqzTrQK7K6e9uFbW2ruRF2O2cbl/VA6+c4t/bnULRp7RWjh7rVcqGxbRSrMbKQTkZVdwBz0+MlXF+D9+9DFsCi3vcEZ3fm3THw9/P0nGs4BXpQlttwXT6a625VK8kS9Cvd5z0DOSOXQ4gGW7tSQmqdNrrWKu4x9s3ICmfXLMv0m92X4nZfRm8KL62aq4L7osQ4O3PkRgj5yKcC4DpNQbaqdT31JuW9qQHUpWqsK6w4IOA5DAjyUCSjgXZldJZaaSRVbsbuyWba6ghm3MxJyNvL9mS1jsZyduIiQBERAGIxEQBERAEREAREQBERAEREAREQBERAEjntE/5ZqP8q/xrJHI57RP+Waj/ACr/ABrLQ+JFZdMiXso/4q//ALSfxmWhKv8AZR/xV/8A2l/jMtCban/0ZSn4EIiJzmoiIgCIiAIiIAiIgCIiAIiIAiIgCIiAImCzVAOqYOWBOfIYmVLARkEEfCRuTB6kW7ednLdVQRRYwYdas4S4ZztPoeXIyUxLJ4eUQ1lYKr9n/ZrUNebmNlFS+Fl91rSp90j9UHqfOWmJ9nwmWsm5yyysYqKwj7E56cVyVyjBGbar5GM+WR1AOJm1GuC+RbHM7ee0eplcE7kbUTzW+QCOh6T1ILCIiAIiIAiIgCIiAIiIAiIgCfCZ8d8Ak9AMn6SI8c7WgM6L3gFYR32qM7W8txPIkEcpnZYoLLLRg5dG32ldmwRW7ClwQU6sdvMH0HiH3TZo16U2BcfpSXJ8kIUbs56D5esjmk4yjWVOd62EMHXcGD5UPW+OjBgfwm1qOM1shG/a1HjuL7ea2A5PL9rAxPInc4SnOLzL2+nj+w+HhkzDTzdeqqWYgKOZJOAB8ZyuGM9ukA3AsQQrjoR0Dcvh+EjWrqrss/Jn/KGSg+O1mLA+E7enXqAflPb07jdFT8PktXBS7Z0r+2SX2DT6MNZY+fzmCtShfeO48z6ch1M7PD62rVzZhU5ELuLbcDmdx58z5SDaTiz6Sl9Z3BssvsWihFwFWtQSDge6vhJ+M4nGvaLYe9re+q1HQOqrXg1P/wBNjkg88cwfKd/4aU3iC4+8/wAC+Ua24ImR46LBdRXtwWAQFgroGwSSD5ZPLHrO7wy+tV7lmTfkrtyoL4HXHnK/7J6RH0hW2pO+dgwu3dO8BHibqoXHTz5TLTeLtUgoDNUhzzrLHFWCSjdVLNnlmYShHHB5qn1LvJYmku2Yrflzwh8mH2efrjy+E35FdVxqwalBaq1ofEgY888xzP1+nKSHR6kuDkAYOORyDyB6/Wc50V2KWUjZiIg2EREAREQBERAEREAREQDy4yD8pVf+y2OquUszKVUXFlOKx3m1R6/4ec+Qlp32hVLHooJPyEjHGWaihLF8GWxdZt3FajuOWUe8eY+RM5NTWp8vwbVScevJzOIcMVbNxBKjZsKAbUUD3sZ90A7Rn+U5J1VLvbSyNtfayXMAuWrbmP2hu+8ZnR02i1GqqPdcqWXFVm4q21XO4Mp6luZ9OYmfXaGqrToFpue0upZAubWxz27uaqMgZxyOMThlp3J7ksfP6kuOX8yT8G05VFLBQdgBC9M/LoMdJg4tpUrqtxyF7jvGPRQwCk/cPvM4x4wvhzYqWhgXryBsJwCefmF8unpOgNupqsLEuNpTzG4ZY4K+eRtz856NM1BKJlzHlmrw7Q2OuoKUmupmrNKFlxaE5swA5JvGJVvb3SVrqGGn0YrTf3tl3+IMfpFwThMZJ+PLEtzhu5L0FbM9TLgjmVTAOOZOVI5Dn1zIz287JpqNT3moDJWdiraH21jkRizHPmSOf756+ltUbct8Y+/3KXrd0a3FLadJp1FerZdNsUWKUFh8WNnLII59f5TJ2Q4kAptQgm122AKRVgcmKg81Y8us0OGcEd1ei9GSmtWNR1CraqWIcNstJG4EYIBkl4TwwUUbVurdXOWY14bxcxyB6eUytnCCce2cLgljBkp7M23rbvtxXqMd4py7oVOH7p84CsBj4ZMmGnpCKFUYAGAJwODas2ajbgVrUnhQBgTk4Jweg5DEkk44tPlHTVhrKEREsbCIiAIiIAiIgCIiAIiIB8ZcjB6Gan+yq/Nc+WCSQB6D0E3IkNJ9k5PKoAMAYE1OI0sQMAsufEoOCRjlg/Pym7EYCeCKazsxX4tReBvCkIu0MlXkMKoy7YxzP0nMGkrB8XfJcbBhVQ7cE4Qeikj4yekTk6zSjvCSjMWA24ztVgCMnyHXOZjOC8FnY/JFG4zaNYFNqhw5HiK7OSZKFgOZAxyPmwmTVdqKdUtiWIGLYrSpjnIJw7/DB/CaXHuDOWStUrqSobu8YF99tli954vUjByRy5TU4d2Rup1N1gAd0yrMAMW1sM7uvgsxjkBgzn/Pu/KzKUVN4izucIszWtV7AUq+1d6hgSp5KHzyzy6/Qzumn883c1EE+F2Yfm8eRH9B1nK0Oipu1P5sk0W1h9gyigqftDzzkfdJbRSFUAZwOmSSfvM6optc/wA+SrqceH/0x6LR92oGct5tgAn+wzyE2Yial8YEREEiIiAIiIAiIgCIiAIiIAiIgCInmzoflAPU+EStuzmrdxp2qs1FljVXfle82FQorbuyAw2g7woBXmRmbFenaurRflFmo7m5C+qctbu73uk7tWK+JFzu5DAyozAJpfo6y2Gxl+ewnkxUddvmQJjbhFahmyyg822swHIcz9wkIo0jNdw+7Ud9sWzVJW7G0N3ZP+7d4BzywH2hzAGZk4DbqGt3W2lbx3/fVHvyzDxbBtI7tMeAgqfvzIwguOUTjhenqFatQqhGUFSBjIPMdec3ZXteluur8b6hSmgSxQrWL+fG85OPebkOR+ok44XYzUVl87iiFs8jkqCcj55kg2oiIAiIgCIiAIiIAiIgCIiAIiIAiIgCfCMxEAw6LRJTWtdY2ogwo58h9ZniIAiIgCIiAIiIAiIgCIiAIiI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371722" name="AutoShape 10" descr="data:image/jpeg;base64,/9j/4AAQSkZJRgABAQAAAQABAAD/2wCEAAkGBhQSEBUUEBQWFBIUFxgVFBQXGBQYFRQXFRUXGBYaFxgYHCYgGCAmHBUVHy8gIycqLC4sFR4xNTAqNSYrLCkBCQoKDgwOGg8PGiwkHyUqNCwtKSwqLywqLC4sLCwsKS8sLiwsLywsLCwsLywsNCw0LCksLCwsLCwsLCwsKSwtLP/AABEIAQgAvwMBIgACEQEDEQH/xAAcAAEAAgMBAQEAAAAAAAAAAAAABgcDBAUCAQj/xABDEAACAgECAwUFAwoDCAMBAAABAgADEQQSBSExBhMiQVEHMmFxgUKRsRQjM1JiobLB0eFDcvAVJDQ1U3OCkhdU8Rb/xAAZAQEAAwEBAAAAAAAAAAAAAAAAAQIDBAX/xAAtEQACAgEEAQIEBgMBAAAAAAAAAQIDEQQSITFBE1EyYXHwFCJCgZGhBbHhM//aAAwDAQACEQMRAD8AvGInlm5QD7mc7iHaHT0fprq0PoWG7/16yKdte3ddIKK5GDhtvNyfT4Srm4s9hD1WtfWzhbKnrUMAx6jb1+Y5g4nP6zcsKPHv9o02cZbLb1ntT0ie53luRkbVwD8i5H4TiW+2bqE0+D5b7MZ+5eUivCeybGk26ywaWgHmSC9h/VIC8lY+mSfhPT8X01J/3Gnc/wD9nUYew/tIh8CfPH3T0lCD6WTmUpLO77+/v5dzUe1y9lI7oU7uQsUlmX4hXGGnNPb7iIbw6jvF8iKkwfmAmQfgZFNfrnd82s1rsepJLg/M/h0lteyzgJpoLP7zkkn5/wBpnOGyWf6OuNlbhjbz7kY0/azi9v6LvW+WnT8SgBElfZqnjDXI2rsSukHL1kVF2GOg2L4fvk4xGJWU89JGK4An2ImYEREARPmYzAPsTyzYGT0kb1Xb7SrYK0trawnAG9Rk/DPWUlNRWWSk30SXMTj0cfyfGhHyOZ1KdQGGVOZWu6FnwsmUHHsyCfZ8zPs1KiIiAJyOM8SFQJfw1KhZnz55AVQPM9T906xld9rqhq9SlFjFaK3NtpBxlah0+vMf+UysnjC9y0V5ItxPXM6tqGCaTSsx2OQGuvyclhnPU56fhzmLs1qqbrsKzsfV1AYjPXK9RnyM0uOUaniOpLLhaV8NK4OK6xyAA6ZOBn+06/BOHVaBgbSxtbmFHOx/Tl5D5ysdOs73/AdjxjwS7tZ2dZ9Jtq8QGHHzweXx5EyqbOF2lwldbBs88+XxBlrJ25ZWZb6lprFasuSWLFmYbDjADYUHAz7wme/jKqyWLRUabFBW42e8x8gNvpk/QzdXOvglLjBwuxvs3wRZqOZ9DLMo04QAKMATk8H7R131LYn6NvdYZxyJHnzHMTshuUqp7uSrW1YPUTgdpe0/5NhKqzbewyEHuqCdoZz5DJxI52b7fW2627S6jYGrYd2yAhXBGcc/P09cQ5YTfsEslgxKt7Q8c1feXm1zUK8CqpHChlJ9/JHj5eXxPpJF2Y4y19O9fCwOGXPL4H6ys5bUpeGVi05OPsTGYtTeEUsxwqgkk9AB1mDh2vFq5HIjkR6EdZEvanxru9MtIOGuPi+CL1+84l8k4Ixx72kaq12GlPd1jJTl4iB5sT+AnV9n/aqzWVnvNyXp7wy22wdN6Z6jPIjyMjtOiC7RjKjALY8m+Pxmv2b4PqKdXZqFBWnSK+OR/Pq7bnXny5DJyPMCTqNPBRbm8PtMpp796yvfBLPaVx+1KEpwQtpO5xyyFx4P5n4SluMohFrNnvB3YQbgBtYMSduMnGB5/an6E7Q8KTW6QoOe4B6m/axlSPmDj6yquMdktLZuL22rqO5Fuwd3sGCF24I3ZxgzKi+MFmZvOPsdf2dduNtiaPVtncq9xax55I5VsfP4H6ektFwV8SdR1H6w8x8/SfmnjVaAO2SLVNarhgBjZknGM5BA5g+cvfsN2ibU6Otrf0qja5/WI6N9R+/MrqK414sRMG5flJlo9ULEDL0MziRzh2rFeoKfYs8S/BvtD+f1kjBmkJqayiklhn2IiXKmO4nacdcSB9qtGV3OoO1xt5cy3qfriTy4eE/KaPE+HC2vGeQ6dOWJlZDesExeGV4vF7EqFel0xVj1ttAGPiqn8T6dJxtKFqq7zU5Orcbn38mDDmQB5dMEn5Tt8Z4bqUsPdtURyAJDZAGccuY8/wD8mDhnZB7b2stG93YnmDsXJzyB64zyzLckp/I5mj0d2s2NeBtUlq05/a253fDwj585MdNwoV0NTcNyEh68/ZYc8D054+8yR8H7OLSOfNvWYO0+jP5OSOqnMzuyq20TD4kiD9iOKE3W1MNtDVggYwBYxbIX4bR5eYEnHA+LgVWd6f0O7cfgvn93OV3Vqz3pAGAmMfIDJ+8sT9Z541xCzDVV/wCOo3fJDz+/wic9dzdkFjiS4LySUJNvrsz8G7ULc+uvucJWwbmfs90MgD5KRy8zMfEuL1/kdNlTKL1vrsAGNzeHPixzxtPU/KR2ns66LqWYf7q6qC5/6hBBwP8AXUT52F4ObCN4yR4QfgP7YnZKmDbkn7GeSf8AtDpD6NbkGeac/wBhyCP3kffNTs1xJadTTUDlb02k5HvqMgY6rjmOfXM7GurDaVqG/UKD6e7+AlWvrrltD92xup2sqBeZIIPIDmQOfP4TmonHdOvyy9sHOMZeFyXNpru61mPs3DcP8y8m/kZC+0elPENdqQp8NFZVPTeOn3nM6vHONjuE1CfYxYvydcY/ePukU7MavUb7aavDZqUDo7HG07s7wcHy3YkRscqmo9rgmUcM2KXP5NWhHu8s5PUY6jz/ALTt6TRvq6a1Fvd9y+5hjO8nlg8+nvf+00dRp2q3pYvjCd7heeTjLAevMNI9X2usoJetRttR0IDHAblzBxzI5H75rdf60IwXt38/BjTptm+zPnol/Y3jg7l6d246ex6wfVAx2fu5fSeu11iHRWMqqGyBkAZyRjOflykZ7JcLeurvP1ubfXof9es3uOln07hfgceuP9GeVqd1d0V4eDsglOD90RvinsyeyhtWL0AKBhWVbPLAxu6SQ9mdeKa6xuALDGMgE/Iec3NXr7RpLK2qIoFCd3ZjkzjaX556eIY5D3T1nC/2cDUtm5lZa+YGMMBuIB+pM6dRbOyuUbH0+CdLHNnC8Mll+uPIj3lO4fT+2ZPuEa4W1Kw8xKk4NxDvaVY+90b5jkf6/WTLsVxHazVE8uq/WYaC2UJumYvipR3xJtE+Zn2e2cQmNqQfKZIgGBtIp+yJ7roA6DEyRIwBNXiNQapgfMGbU1defCPiYYzgqjXac1WFiDyUjGOZx0IHnNC+zetNmCMNtYHqA42nP1wZa+t7OpaPF19ZFuNdjyqnuhuU9R/MTjdMobXB/C8pf7Nd0ZJqS7WGRfXcaWum7SMhdrk8OOgbPhJ+XM/+Ikm7EcFCVqSOeJyeEdkrX1Ae0lsDblgBgfT95liaDSBcAdP5Cb1xa5l2+ytm3qPRHu1VOx1I6MP3iV2dBXbqrRdY1bZJqwoIJCE4bJ6YPr1Ilt9sNHvp3Dqhz/WV5xcUrpLXZFNxKhWI8Q58tp8sEeU8yzNOp3L9XX1OhPdTj2Of2bbdou4Y7tgNRPmRz2n4f2nUtufvara6itFKotdmMbtuA4Jz+scDkPPrOTwl6aiBtdLXwmSW2WhQfEoIABDBl8JI6esx9ouKalUGnpda6mY2ljuyQBuKZAOBlScY85NcJfinFeeef7Ik81p+xq6ftFc/Errrl21Fu7Xn4U2DKr92fKeu0GoW66qqrBUneSMcg3l/WR3tNqC3d214227XPrvA2/hJV7PuD97ZvI88D6dZ7F2nhmEl4MoWuEZR9yyOD8NHcYI6rIzq6CjMp8vwk+or2gATjdruFYC2KOnJpwa6j1K8rtE6ee2fPk4nHtQDwshfIKhHpiRjU8qDz6Vjz/Zm/wAXZjprEXmDgkfL+xmvxBlGmcfa2jnjORtHIH7PPPzlv8Liae7k5v8AJ5rj+V45R47O14oHxyfwnY0uoNdiuOqn93nOJwxiKEx6Gb3DdcLaww69GHow6icWu09tNn4ldZO7Taiuxej+pLktzQ6oWIrA8iJsCQbszxnZ+bY8vs/0k001u4ZnqU2q2CkjCcHB4ZmiImxmIiIAmDUoTtwMgHJmeIBi2k9eQnvYMT1EA17lCqcCY9EvU/SZNXWSBgZnumvaoEgjyYeIgFCp8+Urbj3ZmzmFTvKyc45grjmMESxdXW7EYHL6TYrqAUAj5yk64z+JFoyafBUv/wDJajV3K9zOdgwu4jCY/VAAAmDtNwsqprtJRsHbZzwcjB5jpmXGEA90TR1nB0u/SLKTojLHhrpl42NH504T2etcis4IB5EEMAPhLr7G9nRpqMkc8TtaPsrTWcqonQ1FR24UTdtvspwalC5YCbmr0wsQqRyImLSUENkibsgqireJ6E02FG+nxEj/ABpNtT/q7eXw+Et3jfAU1CYYc/I+YkC13YPWgkVOGT0bYeX1nHXTPT3epT0+0zS7bfXsn+zIfVxqtKB5lBjH6xPPl/We+yehuAazaSjHLL6ehElug9nFp/S1ovrtCD8JOuEdnkpr24E67G7a/TmuDKuuNc3Yu2Vldd46ip/xAOXyMtfhKkVjPpONf2GqNwsUYOcyRU1bRj0mOnp9GO1G9k97yZYiJ0GQiIgCIiAIiIAiIgEX7a6RbX0dVgJrfU4dQzLuAptOCVIPUA/SRrjlLA3aSm2xaV1WhWtt7lqWuY70Dk7sDCNtJON3pJ/xXgtOpULegdVbcuSwwwBGQVII5EzzXwCha1rWpAiOLFUDkHU5D/Fs88mAQ+rtY6HUWXcr9PpRXbWMkd+LWVSq+YfKMOXMMJt+z3XhTdpt9j7NtytatqMRaPzgAtAJAsDfDxCSS3gNDWNa1SGxu73Pjm3dHdXn12nmJsvoUNgsKjvFUoH8wrEEj5ZAgGxERAEREAREQBERAEREAREQBERAEREAREQBERAEj3tAsK8N1BUlSFGCCQR416EcxJDI57RP+Waj/Kv8ay0PiRWXTIr7KtQ51N4Z3YCpSAzM2DvPTcTLNlX+yj/ir/8AtJ/GZaE21HFjKU/AhEROc1EREAREQBERAEREAREQBERAETT4jxMUgEpY+f8ApoXI+eOk4D+0vRg4Y2A+hrcfjKucV2zevT22rMIt/QlcTU4fxOu9A9Lq6nzU5x8/Sbct2YtOLwxETgcd7caTRnbfcA4x4Fyz4PQ7RIbwTGLk8RWTvyG+0y+8aN1rrV6XAFj5O+vDA7tuOY5fSZNN7UNHYpZDayr7xFT4X5+ky6f2h6K1tneEbuXjUhTnyJPKRG2MWnk2ejvlFtQf8EK9nGouGsYUVq6siix2JC1qDnPIHJPkJb00OD8KpoTbp0VEYlvD0JPnnzm/NrbPUluwckIbFgRPF1wUFmIVR1JOAPrIlqfaxw9HKd8WI5ZVGZfow5GZNpdm0K5T+FZJhEjDe0LTCsWEXCtvdc1OFOPQzf4L2r0+qyKHyw6qQVbHrg+UhTi3jJpLTWxjvcXj3xwdiJ8E+yxgIiIAiIgCIiAIiIB8xOD2o7I1ays7httA8Fg6jzAPqPhO/EhpSWGaV2SqkpweGiiOE8Vv4fqScFWU7bKzyDgeR/kZcvBeO16qoWVHIPVftKfMETFx3svRq1AuXmPdcHDL8j/WcfS+zais5qtvRsYyrgHB+QnPXCdbwuUevq9VptZBSnmNn0ymYvaD7QU0Neyoh9S4O1eoQfrP/IecrDsX2Nu4pqGtvZu53brrT1dupVT6/hLJX2PaLvN7m6w5yQ9mQx+Jxn98mHD+G10VrXSgStBhVHQf1+c02OTzI41fCmG2rt+TzoeGVVViqpFSsDG0AYPLHP1+srzt52E27tRpV8HWysDp+0o9PUSzsQVzJsrU1hmel1lmms9SL+q9yqvZ32x7lu4vcCk/o2bojemfIH8ZaNmqVULswCAZLEjaB659JG+KeznSXPu2ms+fdnAPzGMfdNe/2ZUOmxrtSUxjZ3p249MYxM61OC2vk69ZZpdRP1YNxb7WCvfal28GrcUaZyaE98j3bW8seoH753vZn7MwoXU61MsRmqphyUH7TA+foPKSfgPsw0WlfetZsfyNp3bfkMYktxLqHOZGFmpSh6dXC9zBqdGliFHUMjDBU9MSlu0nAbdBqMqSqE5psUnpnIGfUekvDE1OJcKq1FZruQOh54PqPQjmJFtXqL5ltBrnpZvKzF9o5HZDtemsqAOFuUAOmevxX1BkhDSIf/F+mDbka5DnI2vjb8jjM7/C+EGn/GtsGMAWFTjHxxnPzlob8YkZ6padycqG8ezXX7nSiImhxCIiAIiIAiIgCIiAJ8xPsQBiIiAR3tjxqzTrQK7K6e9uFbW2ruRF2O2cbl/VA6+c4t/bnULRp7RWjh7rVcqGxbRSrMbKQTkZVdwBz0+MlXF+D9+9DFsCi3vcEZ3fm3THw9/P0nGs4BXpQlttwXT6a625VK8kS9Cvd5z0DOSOXQ4gGW7tSQmqdNrrWKu4x9s3ICmfXLMv0m92X4nZfRm8KL62aq4L7osQ4O3PkRgj5yKcC4DpNQbaqdT31JuW9qQHUpWqsK6w4IOA5DAjyUCSjgXZldJZaaSRVbsbuyWba6ghm3MxJyNvL9mS1jsZyduIiQBERAGIxEQBERAEREAREQBERAEREAREQBERAEjntE/5ZqP8q/xrJHI57RP+Waj/ACr/ABrLQ+JFZdMiXso/4q//ALSfxmWhKv8AZR/xV/8A2l/jMtCban/0ZSn4EIiJzmoiIgCIiAIiIAiIgCIiAIiIAiIgCIiAImCzVAOqYOWBOfIYmVLARkEEfCRuTB6kW7ednLdVQRRYwYdas4S4ZztPoeXIyUxLJ4eUQ1lYKr9n/ZrUNebmNlFS+Fl91rSp90j9UHqfOWmJ9nwmWsm5yyysYqKwj7E56cVyVyjBGbar5GM+WR1AOJm1GuC+RbHM7ee0eplcE7kbUTzW+QCOh6T1ILCIiAIiIAiIgCIiAIiIAiIgCfCZ8d8Ak9AMn6SI8c7WgM6L3gFYR32qM7W8txPIkEcpnZYoLLLRg5dG32ldmwRW7ClwQU6sdvMH0HiH3TZo16U2BcfpSXJ8kIUbs56D5esjmk4yjWVOd62EMHXcGD5UPW+OjBgfwm1qOM1shG/a1HjuL7ea2A5PL9rAxPInc4SnOLzL2+nj+w+HhkzDTzdeqqWYgKOZJOAB8ZyuGM9ukA3AsQQrjoR0Dcvh+EjWrqrss/Jn/KGSg+O1mLA+E7enXqAflPb07jdFT8PktXBS7Z0r+2SX2DT6MNZY+fzmCtShfeO48z6ch1M7PD62rVzZhU5ELuLbcDmdx58z5SDaTiz6Sl9Z3BssvsWihFwFWtQSDge6vhJ+M4nGvaLYe9re+q1HQOqrXg1P/wBNjkg88cwfKd/4aU3iC4+8/wAC+Ua24ImR46LBdRXtwWAQFgroGwSSD5ZPLHrO7wy+tV7lmTfkrtyoL4HXHnK/7J6RH0hW2pO+dgwu3dO8BHibqoXHTz5TLTeLtUgoDNUhzzrLHFWCSjdVLNnlmYShHHB5qn1LvJYmku2Yrflzwh8mH2efrjy+E35FdVxqwalBaq1ofEgY888xzP1+nKSHR6kuDkAYOORyDyB6/Wc50V2KWUjZiIg2EREAREQBERAEREAREQDy4yD8pVf+y2OquUszKVUXFlOKx3m1R6/4ec+Qlp32hVLHooJPyEjHGWaihLF8GWxdZt3FajuOWUe8eY+RM5NTWp8vwbVScevJzOIcMVbNxBKjZsKAbUUD3sZ90A7Rn+U5J1VLvbSyNtfayXMAuWrbmP2hu+8ZnR02i1GqqPdcqWXFVm4q21XO4Mp6luZ9OYmfXaGqrToFpue0upZAubWxz27uaqMgZxyOMThlp3J7ksfP6kuOX8yT8G05VFLBQdgBC9M/LoMdJg4tpUrqtxyF7jvGPRQwCk/cPvM4x4wvhzYqWhgXryBsJwCefmF8unpOgNupqsLEuNpTzG4ZY4K+eRtz856NM1BKJlzHlmrw7Q2OuoKUmupmrNKFlxaE5swA5JvGJVvb3SVrqGGn0YrTf3tl3+IMfpFwThMZJ+PLEtzhu5L0FbM9TLgjmVTAOOZOVI5Dn1zIz287JpqNT3moDJWdiraH21jkRizHPmSOf756+ltUbct8Y+/3KXrd0a3FLadJp1FerZdNsUWKUFh8WNnLII59f5TJ2Q4kAptQgm122AKRVgcmKg81Y8us0OGcEd1ei9GSmtWNR1CraqWIcNstJG4EYIBkl4TwwUUbVurdXOWY14bxcxyB6eUytnCCce2cLgljBkp7M23rbvtxXqMd4py7oVOH7p84CsBj4ZMmGnpCKFUYAGAJwODas2ajbgVrUnhQBgTk4Jweg5DEkk44tPlHTVhrKEREsbCIiAIiIAiIgCIiAIiIB8ZcjB6Gan+yq/Nc+WCSQB6D0E3IkNJ9k5PKoAMAYE1OI0sQMAsufEoOCRjlg/Pym7EYCeCKazsxX4tReBvCkIu0MlXkMKoy7YxzP0nMGkrB8XfJcbBhVQ7cE4Qeikj4yekTk6zSjvCSjMWA24ztVgCMnyHXOZjOC8FnY/JFG4zaNYFNqhw5HiK7OSZKFgOZAxyPmwmTVdqKdUtiWIGLYrSpjnIJw7/DB/CaXHuDOWStUrqSobu8YF99tli954vUjByRy5TU4d2Rup1N1gAd0yrMAMW1sM7uvgsxjkBgzn/Pu/KzKUVN4izucIszWtV7AUq+1d6hgSp5KHzyzy6/Qzumn883c1EE+F2Yfm8eRH9B1nK0Oipu1P5sk0W1h9gyigqftDzzkfdJbRSFUAZwOmSSfvM6optc/wA+SrqceH/0x6LR92oGct5tgAn+wzyE2Yial8YEREEiIiAIiIAiIgCIiAIiIAiIgCInmzoflAPU+EStuzmrdxp2qs1FljVXfle82FQorbuyAw2g7woBXmRmbFenaurRflFmo7m5C+qctbu73uk7tWK+JFzu5DAyozAJpfo6y2Gxl+ewnkxUddvmQJjbhFahmyyg822swHIcz9wkIo0jNdw+7Ud9sWzVJW7G0N3ZP+7d4BzywH2hzAGZk4DbqGt3W2lbx3/fVHvyzDxbBtI7tMeAgqfvzIwguOUTjhenqFatQqhGUFSBjIPMdec3ZXteluur8b6hSmgSxQrWL+fG85OPebkOR+ok44XYzUVl87iiFs8jkqCcj55kg2oiIAiIgCIiAIiIAiIgCIiAIiIAiIgCfCMxEAw6LRJTWtdY2ogwo58h9ZniIAiIgCIiAIiIAiIgCIiAIiI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grpSp>
        <p:nvGrpSpPr>
          <p:cNvPr id="59" name="58 Grup"/>
          <p:cNvGrpSpPr/>
          <p:nvPr/>
        </p:nvGrpSpPr>
        <p:grpSpPr>
          <a:xfrm>
            <a:off x="1928394" y="1222388"/>
            <a:ext cx="6929886" cy="5278446"/>
            <a:chOff x="1928394" y="1222388"/>
            <a:chExt cx="6929886" cy="5278446"/>
          </a:xfrm>
        </p:grpSpPr>
        <p:graphicFrame>
          <p:nvGraphicFramePr>
            <p:cNvPr id="14" name="13 Diyagram"/>
            <p:cNvGraphicFramePr/>
            <p:nvPr/>
          </p:nvGraphicFramePr>
          <p:xfrm>
            <a:off x="1928394" y="1222388"/>
            <a:ext cx="6096000" cy="52784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15" name="14 Grup"/>
            <p:cNvGrpSpPr/>
            <p:nvPr/>
          </p:nvGrpSpPr>
          <p:grpSpPr>
            <a:xfrm>
              <a:off x="4238180" y="5760468"/>
              <a:ext cx="1672178" cy="311738"/>
              <a:chOff x="360457" y="4170385"/>
              <a:chExt cx="1672178" cy="311738"/>
            </a:xfrm>
            <a:scene3d>
              <a:camera prst="orthographicFront"/>
              <a:lightRig rig="threePt" dir="t">
                <a:rot lat="0" lon="0" rev="7500000"/>
              </a:lightRig>
            </a:scene3d>
          </p:grpSpPr>
          <p:sp>
            <p:nvSpPr>
              <p:cNvPr id="16" name="15 Yuvarlatılmış Dikdörtgen"/>
              <p:cNvSpPr/>
              <p:nvPr/>
            </p:nvSpPr>
            <p:spPr>
              <a:xfrm>
                <a:off x="360457" y="4170385"/>
                <a:ext cx="1672178" cy="311738"/>
              </a:xfrm>
              <a:prstGeom prst="roundRect">
                <a:avLst>
                  <a:gd name="adj" fmla="val 10000"/>
                </a:avLst>
              </a:prstGeom>
              <a:sp3d prstMaterial="plastic">
                <a:bevelT w="127000" h="25400" prst="relaxedInset"/>
              </a:sp3d>
            </p:spPr>
            <p:style>
              <a:lnRef idx="0"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/>
                <a:endParaRPr lang="tr-TR" dirty="0"/>
              </a:p>
            </p:txBody>
          </p:sp>
          <p:sp>
            <p:nvSpPr>
              <p:cNvPr id="17" name="Yuvarlatılmış Dikdörtgen 4"/>
              <p:cNvSpPr/>
              <p:nvPr/>
            </p:nvSpPr>
            <p:spPr>
              <a:xfrm>
                <a:off x="369587" y="4179515"/>
                <a:ext cx="1653918" cy="29347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tr-TR" sz="1300" kern="1200"/>
              </a:p>
            </p:txBody>
          </p:sp>
        </p:grpSp>
        <p:grpSp>
          <p:nvGrpSpPr>
            <p:cNvPr id="21" name="20 Grup"/>
            <p:cNvGrpSpPr/>
            <p:nvPr/>
          </p:nvGrpSpPr>
          <p:grpSpPr>
            <a:xfrm>
              <a:off x="4238180" y="6189096"/>
              <a:ext cx="1672178" cy="311738"/>
              <a:chOff x="360457" y="4170385"/>
              <a:chExt cx="1672178" cy="311738"/>
            </a:xfrm>
            <a:scene3d>
              <a:camera prst="orthographicFront"/>
              <a:lightRig rig="threePt" dir="t">
                <a:rot lat="0" lon="0" rev="7500000"/>
              </a:lightRig>
            </a:scene3d>
          </p:grpSpPr>
          <p:sp>
            <p:nvSpPr>
              <p:cNvPr id="22" name="21 Yuvarlatılmış Dikdörtgen"/>
              <p:cNvSpPr/>
              <p:nvPr/>
            </p:nvSpPr>
            <p:spPr>
              <a:xfrm>
                <a:off x="360457" y="4170385"/>
                <a:ext cx="1672178" cy="311738"/>
              </a:xfrm>
              <a:prstGeom prst="roundRect">
                <a:avLst>
                  <a:gd name="adj" fmla="val 10000"/>
                </a:avLst>
              </a:prstGeom>
              <a:sp3d prstMaterial="plastic">
                <a:bevelT w="127000" h="25400" prst="relaxedInset"/>
              </a:sp3d>
            </p:spPr>
            <p:style>
              <a:lnRef idx="0"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Yuvarlatılmış Dikdörtgen 4"/>
              <p:cNvSpPr/>
              <p:nvPr/>
            </p:nvSpPr>
            <p:spPr>
              <a:xfrm>
                <a:off x="369587" y="4179515"/>
                <a:ext cx="1653918" cy="29347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tr-TR" sz="1300" kern="1200"/>
              </a:p>
            </p:txBody>
          </p:sp>
        </p:grpSp>
        <p:grpSp>
          <p:nvGrpSpPr>
            <p:cNvPr id="24" name="23 Grup"/>
            <p:cNvGrpSpPr/>
            <p:nvPr/>
          </p:nvGrpSpPr>
          <p:grpSpPr>
            <a:xfrm>
              <a:off x="6238444" y="6189096"/>
              <a:ext cx="1672178" cy="311738"/>
              <a:chOff x="360457" y="4170385"/>
              <a:chExt cx="1672178" cy="311738"/>
            </a:xfrm>
            <a:scene3d>
              <a:camera prst="orthographicFront"/>
              <a:lightRig rig="threePt" dir="t">
                <a:rot lat="0" lon="0" rev="7500000"/>
              </a:lightRig>
            </a:scene3d>
          </p:grpSpPr>
          <p:sp>
            <p:nvSpPr>
              <p:cNvPr id="25" name="24 Yuvarlatılmış Dikdörtgen"/>
              <p:cNvSpPr/>
              <p:nvPr/>
            </p:nvSpPr>
            <p:spPr>
              <a:xfrm>
                <a:off x="360457" y="4170385"/>
                <a:ext cx="1672178" cy="311738"/>
              </a:xfrm>
              <a:prstGeom prst="roundRect">
                <a:avLst>
                  <a:gd name="adj" fmla="val 10000"/>
                </a:avLst>
              </a:prstGeom>
              <a:sp3d prstMaterial="plastic">
                <a:bevelT w="127000" h="25400" prst="relaxedInset"/>
              </a:sp3d>
            </p:spPr>
            <p:style>
              <a:lnRef idx="0"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Yuvarlatılmış Dikdörtgen 4"/>
              <p:cNvSpPr/>
              <p:nvPr/>
            </p:nvSpPr>
            <p:spPr>
              <a:xfrm>
                <a:off x="369587" y="4179515"/>
                <a:ext cx="1653918" cy="29347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tr-TR" sz="1300" kern="1200"/>
              </a:p>
            </p:txBody>
          </p:sp>
        </p:grpSp>
        <p:grpSp>
          <p:nvGrpSpPr>
            <p:cNvPr id="27" name="26 Grup"/>
            <p:cNvGrpSpPr/>
            <p:nvPr/>
          </p:nvGrpSpPr>
          <p:grpSpPr>
            <a:xfrm>
              <a:off x="4947125" y="6122399"/>
              <a:ext cx="148311" cy="92683"/>
              <a:chOff x="1016424" y="4840734"/>
              <a:chExt cx="148311" cy="92683"/>
            </a:xfrm>
            <a:scene3d>
              <a:camera prst="orthographicFront"/>
              <a:lightRig rig="threePt" dir="t">
                <a:rot lat="0" lon="0" rev="7500000"/>
              </a:lightRig>
            </a:scene3d>
          </p:grpSpPr>
          <p:sp>
            <p:nvSpPr>
              <p:cNvPr id="28" name="27 Sağ Ok"/>
              <p:cNvSpPr/>
              <p:nvPr/>
            </p:nvSpPr>
            <p:spPr>
              <a:xfrm rot="5400000">
                <a:off x="1044238" y="4812920"/>
                <a:ext cx="92683" cy="14831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p3d z="-70000" extrusionH="63500" prstMaterial="matte">
                <a:bevelT w="25400" h="6350" prst="relaxedInset"/>
                <a:contourClr>
                  <a:schemeClr val="bg1"/>
                </a:contourClr>
              </a:sp3d>
            </p:spPr>
            <p:style>
              <a:lnRef idx="0">
                <a:schemeClr val="dk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dk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9" name="Sağ Ok 4"/>
              <p:cNvSpPr/>
              <p:nvPr/>
            </p:nvSpPr>
            <p:spPr>
              <a:xfrm>
                <a:off x="1046087" y="4840734"/>
                <a:ext cx="88987" cy="64878"/>
              </a:xfrm>
              <a:prstGeom prst="rect">
                <a:avLst/>
              </a:prstGeom>
              <a:sp3d z="-700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tr-TR" sz="500" kern="1200"/>
              </a:p>
            </p:txBody>
          </p:sp>
        </p:grpSp>
        <p:grpSp>
          <p:nvGrpSpPr>
            <p:cNvPr id="30" name="29 Grup"/>
            <p:cNvGrpSpPr/>
            <p:nvPr/>
          </p:nvGrpSpPr>
          <p:grpSpPr>
            <a:xfrm>
              <a:off x="7024262" y="6122399"/>
              <a:ext cx="148311" cy="92683"/>
              <a:chOff x="1016424" y="4840734"/>
              <a:chExt cx="148311" cy="92683"/>
            </a:xfrm>
            <a:scene3d>
              <a:camera prst="orthographicFront"/>
              <a:lightRig rig="threePt" dir="t">
                <a:rot lat="0" lon="0" rev="7500000"/>
              </a:lightRig>
            </a:scene3d>
          </p:grpSpPr>
          <p:sp>
            <p:nvSpPr>
              <p:cNvPr id="31" name="30 Sağ Ok"/>
              <p:cNvSpPr/>
              <p:nvPr/>
            </p:nvSpPr>
            <p:spPr>
              <a:xfrm rot="5400000">
                <a:off x="1044238" y="4812920"/>
                <a:ext cx="92683" cy="14831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p3d z="-70000" extrusionH="63500" prstMaterial="matte">
                <a:bevelT w="25400" h="6350" prst="relaxedInset"/>
                <a:contourClr>
                  <a:schemeClr val="bg1"/>
                </a:contourClr>
              </a:sp3d>
            </p:spPr>
            <p:style>
              <a:lnRef idx="0">
                <a:schemeClr val="dk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dk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2" name="Sağ Ok 4"/>
              <p:cNvSpPr/>
              <p:nvPr/>
            </p:nvSpPr>
            <p:spPr>
              <a:xfrm>
                <a:off x="1046087" y="4840734"/>
                <a:ext cx="88987" cy="64878"/>
              </a:xfrm>
              <a:prstGeom prst="rect">
                <a:avLst/>
              </a:prstGeom>
              <a:sp3d z="-700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tr-TR" sz="500" kern="1200"/>
              </a:p>
            </p:txBody>
          </p:sp>
        </p:grpSp>
        <p:grpSp>
          <p:nvGrpSpPr>
            <p:cNvPr id="33" name="32 Grup"/>
            <p:cNvGrpSpPr/>
            <p:nvPr/>
          </p:nvGrpSpPr>
          <p:grpSpPr>
            <a:xfrm>
              <a:off x="4881122" y="5500702"/>
              <a:ext cx="219749" cy="285752"/>
              <a:chOff x="1016424" y="4840734"/>
              <a:chExt cx="148311" cy="92683"/>
            </a:xfrm>
            <a:scene3d>
              <a:camera prst="orthographicFront"/>
              <a:lightRig rig="threePt" dir="t">
                <a:rot lat="0" lon="0" rev="7500000"/>
              </a:lightRig>
            </a:scene3d>
          </p:grpSpPr>
          <p:sp>
            <p:nvSpPr>
              <p:cNvPr id="34" name="33 Sağ Ok"/>
              <p:cNvSpPr/>
              <p:nvPr/>
            </p:nvSpPr>
            <p:spPr>
              <a:xfrm rot="5400000">
                <a:off x="1044238" y="4812920"/>
                <a:ext cx="92683" cy="14831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p3d z="-70000" extrusionH="63500" prstMaterial="matte">
                <a:bevelT w="25400" h="6350" prst="relaxedInset"/>
                <a:contourClr>
                  <a:schemeClr val="bg1"/>
                </a:contourClr>
              </a:sp3d>
            </p:spPr>
            <p:style>
              <a:lnRef idx="0">
                <a:schemeClr val="dk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dk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Sağ Ok 4"/>
              <p:cNvSpPr/>
              <p:nvPr/>
            </p:nvSpPr>
            <p:spPr>
              <a:xfrm>
                <a:off x="1046087" y="4840734"/>
                <a:ext cx="88987" cy="64878"/>
              </a:xfrm>
              <a:prstGeom prst="rect">
                <a:avLst/>
              </a:prstGeom>
              <a:sp3d z="-700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tr-TR" sz="500" kern="1200"/>
              </a:p>
            </p:txBody>
          </p:sp>
        </p:grpSp>
        <p:grpSp>
          <p:nvGrpSpPr>
            <p:cNvPr id="39" name="38 Grup"/>
            <p:cNvGrpSpPr/>
            <p:nvPr/>
          </p:nvGrpSpPr>
          <p:grpSpPr>
            <a:xfrm rot="13216752">
              <a:off x="5646426" y="5616246"/>
              <a:ext cx="632820" cy="148311"/>
              <a:chOff x="1752880" y="4329527"/>
              <a:chExt cx="632820" cy="148311"/>
            </a:xfrm>
            <a:scene3d>
              <a:camera prst="orthographicFront"/>
              <a:lightRig rig="threePt" dir="t">
                <a:rot lat="0" lon="0" rev="7500000"/>
              </a:lightRig>
            </a:scene3d>
          </p:grpSpPr>
          <p:sp>
            <p:nvSpPr>
              <p:cNvPr id="40" name="39 Sağ Ok"/>
              <p:cNvSpPr/>
              <p:nvPr/>
            </p:nvSpPr>
            <p:spPr>
              <a:xfrm rot="9837709">
                <a:off x="1752880" y="4329527"/>
                <a:ext cx="632820" cy="14831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p3d z="-70000" extrusionH="63500" prstMaterial="matte">
                <a:bevelT w="25400" h="6350" prst="relaxedInset"/>
                <a:contourClr>
                  <a:schemeClr val="bg1"/>
                </a:contourClr>
              </a:sp3d>
            </p:spPr>
            <p:style>
              <a:lnRef idx="0">
                <a:schemeClr val="dk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dk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1" name="Sağ Ok 4"/>
              <p:cNvSpPr/>
              <p:nvPr/>
            </p:nvSpPr>
            <p:spPr>
              <a:xfrm rot="20637709">
                <a:off x="1796507" y="4353043"/>
                <a:ext cx="588327" cy="88987"/>
              </a:xfrm>
              <a:prstGeom prst="rect">
                <a:avLst/>
              </a:prstGeom>
              <a:sp3d z="-700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266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tr-TR" sz="600" b="1" kern="1200"/>
              </a:p>
            </p:txBody>
          </p:sp>
        </p:grpSp>
        <p:grpSp>
          <p:nvGrpSpPr>
            <p:cNvPr id="18" name="17 Grup"/>
            <p:cNvGrpSpPr/>
            <p:nvPr/>
          </p:nvGrpSpPr>
          <p:grpSpPr>
            <a:xfrm>
              <a:off x="6209340" y="5760468"/>
              <a:ext cx="1672178" cy="311738"/>
              <a:chOff x="360457" y="4170385"/>
              <a:chExt cx="1672178" cy="311738"/>
            </a:xfrm>
            <a:scene3d>
              <a:camera prst="orthographicFront"/>
              <a:lightRig rig="threePt" dir="t">
                <a:rot lat="0" lon="0" rev="7500000"/>
              </a:lightRig>
            </a:scene3d>
          </p:grpSpPr>
          <p:sp>
            <p:nvSpPr>
              <p:cNvPr id="19" name="18 Yuvarlatılmış Dikdörtgen"/>
              <p:cNvSpPr/>
              <p:nvPr/>
            </p:nvSpPr>
            <p:spPr>
              <a:xfrm>
                <a:off x="360457" y="4170385"/>
                <a:ext cx="1672178" cy="311738"/>
              </a:xfrm>
              <a:prstGeom prst="roundRect">
                <a:avLst>
                  <a:gd name="adj" fmla="val 10000"/>
                </a:avLst>
              </a:prstGeom>
              <a:sp3d prstMaterial="plastic">
                <a:bevelT w="127000" h="25400" prst="relaxedInset"/>
              </a:sp3d>
            </p:spPr>
            <p:style>
              <a:lnRef idx="0"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Yuvarlatılmış Dikdörtgen 4"/>
              <p:cNvSpPr/>
              <p:nvPr/>
            </p:nvSpPr>
            <p:spPr>
              <a:xfrm>
                <a:off x="369587" y="4179515"/>
                <a:ext cx="1653918" cy="29347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tr-TR" sz="1300" kern="1200"/>
              </a:p>
            </p:txBody>
          </p:sp>
        </p:grpSp>
        <p:sp>
          <p:nvSpPr>
            <p:cNvPr id="45" name="44 Dikdörtgen"/>
            <p:cNvSpPr/>
            <p:nvPr/>
          </p:nvSpPr>
          <p:spPr>
            <a:xfrm>
              <a:off x="4284407" y="5786454"/>
              <a:ext cx="159684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tr-TR" sz="1200" b="1" dirty="0" err="1" smtClean="0"/>
                <a:t>Classification</a:t>
              </a:r>
              <a:r>
                <a:rPr lang="tr-TR" sz="1200" b="1" dirty="0" smtClean="0"/>
                <a:t> </a:t>
              </a:r>
              <a:r>
                <a:rPr lang="tr-TR" sz="1200" b="1" dirty="0" err="1" smtClean="0"/>
                <a:t>analysis</a:t>
              </a:r>
              <a:r>
                <a:rPr lang="tr-TR" sz="1200" b="1" dirty="0" smtClean="0"/>
                <a:t> </a:t>
              </a:r>
              <a:endParaRPr lang="tr-TR" sz="1200" b="1" dirty="0"/>
            </a:p>
          </p:txBody>
        </p:sp>
        <p:sp>
          <p:nvSpPr>
            <p:cNvPr id="46" name="45 Dikdörtgen"/>
            <p:cNvSpPr/>
            <p:nvPr/>
          </p:nvSpPr>
          <p:spPr>
            <a:xfrm>
              <a:off x="6373909" y="5795207"/>
              <a:ext cx="13647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tr-TR" sz="1200" b="1" dirty="0" err="1" smtClean="0"/>
                <a:t>Clustering</a:t>
              </a:r>
              <a:r>
                <a:rPr lang="tr-TR" sz="1200" b="1" dirty="0" smtClean="0"/>
                <a:t> </a:t>
              </a:r>
              <a:r>
                <a:rPr lang="tr-TR" sz="1200" b="1" dirty="0" err="1" smtClean="0"/>
                <a:t>analysis</a:t>
              </a:r>
              <a:endParaRPr lang="tr-TR" sz="1200" b="1" dirty="0"/>
            </a:p>
          </p:txBody>
        </p:sp>
        <p:sp>
          <p:nvSpPr>
            <p:cNvPr id="47" name="46 Dikdörtgen"/>
            <p:cNvSpPr/>
            <p:nvPr/>
          </p:nvSpPr>
          <p:spPr>
            <a:xfrm>
              <a:off x="4381056" y="6223835"/>
              <a:ext cx="12742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tr-TR" sz="1200" b="1" dirty="0" smtClean="0"/>
                <a:t>Model </a:t>
              </a:r>
              <a:r>
                <a:rPr lang="tr-TR" sz="1200" b="1" dirty="0" err="1" smtClean="0"/>
                <a:t>validation</a:t>
              </a:r>
              <a:endParaRPr lang="tr-TR" sz="1200" b="1" dirty="0"/>
            </a:p>
          </p:txBody>
        </p:sp>
        <p:sp>
          <p:nvSpPr>
            <p:cNvPr id="48" name="47 Dikdörtgen"/>
            <p:cNvSpPr/>
            <p:nvPr/>
          </p:nvSpPr>
          <p:spPr>
            <a:xfrm>
              <a:off x="6435913" y="6223835"/>
              <a:ext cx="13027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tr-TR" sz="1200" b="1" dirty="0" err="1" smtClean="0"/>
                <a:t>Cluster</a:t>
              </a:r>
              <a:r>
                <a:rPr lang="tr-TR" sz="1200" b="1" dirty="0" smtClean="0"/>
                <a:t> </a:t>
              </a:r>
              <a:r>
                <a:rPr lang="tr-TR" sz="1200" b="1" dirty="0" err="1" smtClean="0"/>
                <a:t>validation</a:t>
              </a:r>
              <a:endParaRPr lang="tr-TR" sz="1200" b="1" dirty="0"/>
            </a:p>
          </p:txBody>
        </p:sp>
        <p:grpSp>
          <p:nvGrpSpPr>
            <p:cNvPr id="50" name="49 Grup"/>
            <p:cNvGrpSpPr/>
            <p:nvPr/>
          </p:nvGrpSpPr>
          <p:grpSpPr>
            <a:xfrm>
              <a:off x="6786578" y="3857628"/>
              <a:ext cx="2071702" cy="642942"/>
              <a:chOff x="206638" y="4520238"/>
              <a:chExt cx="1767884" cy="329580"/>
            </a:xfrm>
            <a:scene3d>
              <a:camera prst="orthographicFront"/>
              <a:lightRig rig="threePt" dir="t">
                <a:rot lat="0" lon="0" rev="7500000"/>
              </a:lightRig>
            </a:scene3d>
          </p:grpSpPr>
          <p:sp>
            <p:nvSpPr>
              <p:cNvPr id="51" name="50 Yuvarlatılmış Dikdörtgen"/>
              <p:cNvSpPr/>
              <p:nvPr/>
            </p:nvSpPr>
            <p:spPr>
              <a:xfrm>
                <a:off x="206638" y="4520238"/>
                <a:ext cx="1767884" cy="329580"/>
              </a:xfrm>
              <a:prstGeom prst="roundRect">
                <a:avLst>
                  <a:gd name="adj" fmla="val 10000"/>
                </a:avLst>
              </a:prstGeom>
              <a:sp3d prstMaterial="plastic">
                <a:bevelT w="127000" h="25400" prst="relaxedInset"/>
              </a:sp3d>
            </p:spPr>
            <p:style>
              <a:lnRef idx="0"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2" name="Yuvarlatılmış Dikdörtgen 4"/>
              <p:cNvSpPr/>
              <p:nvPr/>
            </p:nvSpPr>
            <p:spPr>
              <a:xfrm>
                <a:off x="216291" y="4529891"/>
                <a:ext cx="1748578" cy="31027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5720" tIns="45720" rIns="45720" bIns="45720" numCol="1" spcCol="1270" anchor="ctr" anchorCtr="0">
                <a:noAutofit/>
              </a:bodyPr>
              <a:lstStyle/>
              <a:p>
                <a:pPr lvl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tr-TR" sz="1200" b="1" kern="1200" dirty="0" smtClean="0"/>
                  <a:t>De </a:t>
                </a:r>
                <a:r>
                  <a:rPr lang="tr-TR" sz="1200" b="1" kern="1200" dirty="0" err="1" smtClean="0"/>
                  <a:t>novo</a:t>
                </a:r>
                <a:r>
                  <a:rPr lang="tr-TR" sz="1200" b="1" kern="1200" dirty="0" smtClean="0"/>
                  <a:t> </a:t>
                </a:r>
                <a:r>
                  <a:rPr lang="tr-TR" sz="1200" b="1" kern="1200" dirty="0" err="1" smtClean="0"/>
                  <a:t>transcriptome</a:t>
                </a:r>
                <a:r>
                  <a:rPr lang="tr-TR" sz="1200" b="1" kern="1200" dirty="0" smtClean="0"/>
                  <a:t> </a:t>
                </a:r>
                <a:r>
                  <a:rPr lang="tr-TR" sz="1200" b="1" kern="1200" dirty="0" err="1" smtClean="0"/>
                  <a:t>assembly</a:t>
                </a:r>
                <a:endParaRPr lang="tr-TR" sz="1200" b="1" kern="1200" dirty="0" smtClean="0"/>
              </a:p>
              <a:p>
                <a:pPr lvl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tr-TR" sz="1200" b="1" dirty="0" smtClean="0"/>
                  <a:t>(</a:t>
                </a:r>
                <a:r>
                  <a:rPr lang="tr-TR" sz="1200" b="1" dirty="0" err="1" smtClean="0"/>
                  <a:t>for</a:t>
                </a:r>
                <a:r>
                  <a:rPr lang="tr-TR" sz="1200" b="1" dirty="0" smtClean="0"/>
                  <a:t> </a:t>
                </a:r>
                <a:r>
                  <a:rPr lang="tr-TR" sz="1200" b="1" dirty="0" err="1" smtClean="0"/>
                  <a:t>non</a:t>
                </a:r>
                <a:r>
                  <a:rPr lang="tr-TR" sz="1200" b="1" dirty="0" smtClean="0"/>
                  <a:t>-model </a:t>
                </a:r>
                <a:r>
                  <a:rPr lang="tr-TR" sz="1200" b="1" dirty="0" err="1" smtClean="0"/>
                  <a:t>organisms</a:t>
                </a:r>
                <a:r>
                  <a:rPr lang="tr-TR" sz="1200" b="1" dirty="0" smtClean="0"/>
                  <a:t>)</a:t>
                </a:r>
                <a:endParaRPr lang="tr-TR" sz="1200" b="1" kern="1200" dirty="0"/>
              </a:p>
            </p:txBody>
          </p:sp>
        </p:grpSp>
        <p:grpSp>
          <p:nvGrpSpPr>
            <p:cNvPr id="53" name="52 Grup"/>
            <p:cNvGrpSpPr/>
            <p:nvPr/>
          </p:nvGrpSpPr>
          <p:grpSpPr>
            <a:xfrm rot="13216752">
              <a:off x="6450920" y="3881106"/>
              <a:ext cx="367472" cy="201371"/>
              <a:chOff x="1752880" y="4329527"/>
              <a:chExt cx="632820" cy="148311"/>
            </a:xfrm>
            <a:scene3d>
              <a:camera prst="orthographicFront"/>
              <a:lightRig rig="threePt" dir="t">
                <a:rot lat="0" lon="0" rev="7500000"/>
              </a:lightRig>
            </a:scene3d>
          </p:grpSpPr>
          <p:sp>
            <p:nvSpPr>
              <p:cNvPr id="54" name="53 Sağ Ok"/>
              <p:cNvSpPr/>
              <p:nvPr/>
            </p:nvSpPr>
            <p:spPr>
              <a:xfrm rot="9837709">
                <a:off x="1752880" y="4329527"/>
                <a:ext cx="632820" cy="14831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p3d z="-70000" extrusionH="63500" prstMaterial="matte">
                <a:bevelT w="25400" h="6350" prst="relaxedInset"/>
                <a:contourClr>
                  <a:schemeClr val="bg1"/>
                </a:contourClr>
              </a:sp3d>
            </p:spPr>
            <p:style>
              <a:lnRef idx="0">
                <a:schemeClr val="dk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dk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5" name="Sağ Ok 4"/>
              <p:cNvSpPr/>
              <p:nvPr/>
            </p:nvSpPr>
            <p:spPr>
              <a:xfrm rot="20637709">
                <a:off x="1796507" y="4353043"/>
                <a:ext cx="588327" cy="88987"/>
              </a:xfrm>
              <a:prstGeom prst="rect">
                <a:avLst/>
              </a:prstGeom>
              <a:sp3d z="-700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266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tr-TR" sz="600" b="1" kern="1200"/>
              </a:p>
            </p:txBody>
          </p:sp>
        </p:grpSp>
        <p:grpSp>
          <p:nvGrpSpPr>
            <p:cNvPr id="56" name="55 Grup"/>
            <p:cNvGrpSpPr/>
            <p:nvPr/>
          </p:nvGrpSpPr>
          <p:grpSpPr>
            <a:xfrm>
              <a:off x="6429388" y="4214818"/>
              <a:ext cx="347068" cy="214314"/>
              <a:chOff x="1752880" y="4329527"/>
              <a:chExt cx="632820" cy="148311"/>
            </a:xfrm>
            <a:scene3d>
              <a:camera prst="orthographicFront"/>
              <a:lightRig rig="threePt" dir="t">
                <a:rot lat="0" lon="0" rev="7500000"/>
              </a:lightRig>
            </a:scene3d>
          </p:grpSpPr>
          <p:sp>
            <p:nvSpPr>
              <p:cNvPr id="57" name="56 Sağ Ok"/>
              <p:cNvSpPr/>
              <p:nvPr/>
            </p:nvSpPr>
            <p:spPr>
              <a:xfrm rot="9837709">
                <a:off x="1752880" y="4329527"/>
                <a:ext cx="632820" cy="14831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p3d z="-70000" extrusionH="63500" prstMaterial="matte">
                <a:bevelT w="25400" h="6350" prst="relaxedInset"/>
                <a:contourClr>
                  <a:schemeClr val="bg1"/>
                </a:contourClr>
              </a:sp3d>
            </p:spPr>
            <p:style>
              <a:lnRef idx="0">
                <a:schemeClr val="dk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dk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dk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8" name="Sağ Ok 4"/>
              <p:cNvSpPr/>
              <p:nvPr/>
            </p:nvSpPr>
            <p:spPr>
              <a:xfrm rot="20637709">
                <a:off x="1796507" y="4353043"/>
                <a:ext cx="588327" cy="88987"/>
              </a:xfrm>
              <a:prstGeom prst="rect">
                <a:avLst/>
              </a:prstGeom>
              <a:sp3d z="-700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266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tr-TR" sz="600" b="1" kern="1200"/>
              </a:p>
            </p:txBody>
          </p:sp>
        </p:grpSp>
      </p:grpSp>
      <p:sp>
        <p:nvSpPr>
          <p:cNvPr id="60" name="59 Dikdörtgen"/>
          <p:cNvSpPr/>
          <p:nvPr/>
        </p:nvSpPr>
        <p:spPr>
          <a:xfrm>
            <a:off x="0" y="2071678"/>
            <a:ext cx="1548000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1" name="60 Metin kutusu"/>
          <p:cNvSpPr txBox="1"/>
          <p:nvPr/>
        </p:nvSpPr>
        <p:spPr>
          <a:xfrm>
            <a:off x="0" y="204891"/>
            <a:ext cx="1619672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STATISTICAL </a:t>
            </a:r>
            <a:r>
              <a:rPr lang="tr-TR" sz="1050" b="1" dirty="0" err="1" smtClean="0">
                <a:solidFill>
                  <a:schemeClr val="bg1"/>
                </a:solidFill>
                <a:latin typeface="Bell MT" pitchFamily="18" charset="0"/>
              </a:rPr>
              <a:t>and</a:t>
            </a:r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 MACHINE LEARNING APPROACHES </a:t>
            </a:r>
            <a:r>
              <a:rPr lang="tr-TR" sz="1050" b="1" dirty="0" err="1" smtClean="0">
                <a:solidFill>
                  <a:schemeClr val="bg1"/>
                </a:solidFill>
                <a:latin typeface="Bell MT" pitchFamily="18" charset="0"/>
              </a:rPr>
              <a:t>for</a:t>
            </a:r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 </a:t>
            </a:r>
          </a:p>
          <a:p>
            <a:pPr algn="ctr"/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RNA-SEQ DATA</a:t>
            </a:r>
          </a:p>
          <a:p>
            <a:pPr algn="ctr"/>
            <a:endParaRPr lang="tr-TR" sz="100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INTRODUCTION </a:t>
            </a:r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to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RNA-SEQ TECHN.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NORMALIZATION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MODELING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HYPOTHESIS TESTING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06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9 Metin kutusu"/>
          <p:cNvSpPr txBox="1"/>
          <p:nvPr/>
        </p:nvSpPr>
        <p:spPr>
          <a:xfrm>
            <a:off x="0" y="204891"/>
            <a:ext cx="1619672" cy="5224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2.0: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MACHINE-LEARNING INTERFACE FOR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RNA-SEQUENCING DATA</a:t>
            </a:r>
            <a:endParaRPr lang="tr-TR" sz="105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PROBLEM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METHODOLOGY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MLSeq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2.0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RNA-SEQ CLASSIFIERS</a:t>
            </a:r>
            <a:endParaRPr lang="tr-TR" sz="25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619672" y="1124744"/>
            <a:ext cx="7524328" cy="5400600"/>
          </a:xfrm>
        </p:spPr>
        <p:txBody>
          <a:bodyPr>
            <a:normAutofit/>
          </a:bodyPr>
          <a:lstStyle/>
          <a:p>
            <a:pPr algn="just"/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Discrete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classifiers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normalize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raw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data,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then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classify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):</a:t>
            </a:r>
          </a:p>
          <a:p>
            <a:pPr lvl="1" algn="just"/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Poisson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linear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discriminant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analysis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(PLDA)</a:t>
            </a:r>
          </a:p>
          <a:p>
            <a:pPr lvl="1" algn="just"/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Poisson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linear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discriminant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analysis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power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transformation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(PLDA2)</a:t>
            </a:r>
          </a:p>
          <a:p>
            <a:pPr lvl="1" algn="just"/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Negative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binomial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linear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discriminant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analysis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(NBLDA)</a:t>
            </a:r>
          </a:p>
          <a:p>
            <a:pPr algn="just"/>
            <a:endParaRPr lang="tr-TR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VoomDDA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classifiers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normalize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raw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data,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then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classify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):</a:t>
            </a:r>
          </a:p>
          <a:p>
            <a:pPr lvl="1" algn="just"/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Voom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based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diagonal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linear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discriminant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analysis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voomDLDA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 algn="just"/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Voom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based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diagonal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linear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discriminant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analysis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voomDQDA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 algn="just"/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Voom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based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nearest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shrunken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centroids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voomNSC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/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Microarray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based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classifiers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normalize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transform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raw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data,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then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classify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):</a:t>
            </a:r>
          </a:p>
          <a:p>
            <a:pPr lvl="1" algn="just"/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Nearest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shrunken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centroids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(NSC)</a:t>
            </a:r>
          </a:p>
          <a:p>
            <a:pPr lvl="1" algn="just"/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Penalized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logistic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regression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(PLR)</a:t>
            </a:r>
          </a:p>
          <a:p>
            <a:pPr lvl="1" algn="just"/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Support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vector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machines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(SVM)</a:t>
            </a:r>
          </a:p>
          <a:p>
            <a:pPr lvl="1" algn="just"/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Random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forests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(RF)</a:t>
            </a:r>
          </a:p>
          <a:p>
            <a:pPr lvl="1" algn="just"/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Classification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regression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trees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(CART)</a:t>
            </a:r>
          </a:p>
          <a:p>
            <a:pPr lvl="1" algn="just"/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Boosted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trees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(BT)</a:t>
            </a:r>
          </a:p>
          <a:p>
            <a:pPr lvl="1" algn="just"/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Gaussian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process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(GP)</a:t>
            </a:r>
          </a:p>
          <a:p>
            <a:pPr lvl="1" algn="just"/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Deep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neural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400" dirty="0" err="1" smtClean="0">
                <a:latin typeface="Times New Roman" pitchFamily="18" charset="0"/>
                <a:cs typeface="Times New Roman" pitchFamily="18" charset="0"/>
              </a:rPr>
              <a:t>networks</a:t>
            </a:r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 (DNN)</a:t>
            </a:r>
          </a:p>
          <a:p>
            <a:pPr lvl="1" algn="just"/>
            <a:r>
              <a:rPr lang="tr-TR" sz="1400" dirty="0" smtClean="0"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 algn="just"/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smtClean="0">
                <a:solidFill>
                  <a:schemeClr val="tx1"/>
                </a:solidFill>
              </a:rPr>
              <a:t>OCTOBER 26, 2017, ANTALYA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20</a:t>
            </a:fld>
            <a:endParaRPr lang="tr-TR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3" name="Picture 2" descr="http://guzelsanat.erciyes.edu.tr/logolar/e_u_logo_jpg_96dpi_RGB.jpg"/>
          <p:cNvPicPr>
            <a:picLocks noChangeAspect="1" noChangeArrowheads="1"/>
          </p:cNvPicPr>
          <p:nvPr/>
        </p:nvPicPr>
        <p:blipFill>
          <a:blip r:embed="rId3" cstate="print"/>
          <a:srcRect l="12168" t="11154" r="11787" b="10773"/>
          <a:stretch>
            <a:fillRect/>
          </a:stretch>
        </p:blipFill>
        <p:spPr bwMode="auto">
          <a:xfrm>
            <a:off x="475013" y="6172200"/>
            <a:ext cx="667987" cy="685800"/>
          </a:xfrm>
          <a:prstGeom prst="ellipse">
            <a:avLst/>
          </a:prstGeom>
          <a:noFill/>
        </p:spPr>
      </p:pic>
      <p:sp>
        <p:nvSpPr>
          <p:cNvPr id="12" name="19 Dikdörtgen"/>
          <p:cNvSpPr/>
          <p:nvPr/>
        </p:nvSpPr>
        <p:spPr>
          <a:xfrm>
            <a:off x="0" y="3285554"/>
            <a:ext cx="1548000" cy="5754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081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9 Metin kutusu"/>
          <p:cNvSpPr txBox="1"/>
          <p:nvPr/>
        </p:nvSpPr>
        <p:spPr>
          <a:xfrm>
            <a:off x="0" y="204891"/>
            <a:ext cx="1619672" cy="5224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2.0: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MACHINE-LEARNING INTERFACE FOR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RNA-SEQUENCING DATA</a:t>
            </a:r>
            <a:endParaRPr lang="tr-TR" sz="105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PROBLEM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METHODOLOGY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MLSeq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2.0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500" b="1" dirty="0" err="1" smtClean="0">
                <a:solidFill>
                  <a:schemeClr val="bg1"/>
                </a:solidFill>
                <a:latin typeface="Bell MT" pitchFamily="18" charset="0"/>
              </a:rPr>
              <a:t>What</a:t>
            </a:r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 can </a:t>
            </a:r>
            <a:r>
              <a:rPr lang="tr-TR" sz="2500" b="1" dirty="0" err="1" smtClean="0">
                <a:solidFill>
                  <a:schemeClr val="bg1"/>
                </a:solidFill>
                <a:latin typeface="Bell MT" pitchFamily="18" charset="0"/>
              </a:rPr>
              <a:t>you</a:t>
            </a:r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 do </a:t>
            </a:r>
            <a:r>
              <a:rPr lang="tr-TR" sz="2500" b="1" dirty="0" err="1" smtClean="0">
                <a:solidFill>
                  <a:schemeClr val="bg1"/>
                </a:solidFill>
                <a:latin typeface="Bell MT" pitchFamily="18" charset="0"/>
              </a:rPr>
              <a:t>with</a:t>
            </a:r>
            <a:r>
              <a:rPr lang="en-US" sz="2500" b="1" dirty="0" smtClean="0">
                <a:solidFill>
                  <a:schemeClr val="bg1"/>
                </a:solidFill>
                <a:latin typeface="Bell MT" pitchFamily="18" charset="0"/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  <a:latin typeface="Bell MT" pitchFamily="18" charset="0"/>
              </a:rPr>
              <a:t>MLSeq</a:t>
            </a:r>
            <a:r>
              <a:rPr lang="en-US" sz="2500" b="1" dirty="0" smtClean="0">
                <a:solidFill>
                  <a:schemeClr val="bg1"/>
                </a:solidFill>
                <a:latin typeface="Bell MT" pitchFamily="18" charset="0"/>
              </a:rPr>
              <a:t> 2.0</a:t>
            </a:r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?</a:t>
            </a:r>
            <a:endParaRPr lang="en-US" sz="2500" b="1" dirty="0" smtClean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619672" y="1124744"/>
            <a:ext cx="7524328" cy="5400600"/>
          </a:xfrm>
        </p:spPr>
        <p:txBody>
          <a:bodyPr>
            <a:normAutofit/>
          </a:bodyPr>
          <a:lstStyle/>
          <a:p>
            <a:pPr algn="just"/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Normalize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tr-TR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>
                <a:latin typeface="Times New Roman" pitchFamily="18" charset="0"/>
                <a:cs typeface="Times New Roman" pitchFamily="18" charset="0"/>
              </a:rPr>
              <a:t>transform</a:t>
            </a:r>
            <a:r>
              <a:rPr lang="tr-TR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>
                <a:latin typeface="Times New Roman" pitchFamily="18" charset="0"/>
                <a:cs typeface="Times New Roman" pitchFamily="18" charset="0"/>
              </a:rPr>
              <a:t>your</a:t>
            </a:r>
            <a:r>
              <a:rPr lang="tr-TR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data</a:t>
            </a:r>
            <a:endParaRPr lang="tr-TR" sz="1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tr-TR" sz="1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Build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machine-learning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models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currently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93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classification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method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/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Optimize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your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model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parameters</a:t>
            </a:r>
            <a:endParaRPr lang="tr-TR" sz="1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Apply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resampling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methods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avoid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overfitting</a:t>
            </a:r>
            <a:endParaRPr lang="tr-TR" sz="1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tr-TR" sz="1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Make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predictions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assess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your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model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performance</a:t>
            </a:r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Compare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performance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various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classifiers</a:t>
            </a:r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tr-TR" sz="1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Discover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diagnostic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biomarkers</a:t>
            </a:r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tr-TR" sz="1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Order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genomic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features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based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on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their</a:t>
            </a:r>
            <a:r>
              <a:rPr lang="tr-TR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800" dirty="0" err="1" smtClean="0">
                <a:latin typeface="Times New Roman" pitchFamily="18" charset="0"/>
                <a:cs typeface="Times New Roman" pitchFamily="18" charset="0"/>
              </a:rPr>
              <a:t>importances</a:t>
            </a:r>
            <a:endParaRPr lang="tr-TR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smtClean="0">
                <a:solidFill>
                  <a:schemeClr val="tx1"/>
                </a:solidFill>
              </a:rPr>
              <a:t>OCTOBER 26, 2017, ANTALYA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21</a:t>
            </a:fld>
            <a:endParaRPr lang="tr-TR" dirty="0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3" name="Picture 2" descr="http://guzelsanat.erciyes.edu.tr/logolar/e_u_logo_jpg_96dpi_RGB.jpg"/>
          <p:cNvPicPr>
            <a:picLocks noChangeAspect="1" noChangeArrowheads="1"/>
          </p:cNvPicPr>
          <p:nvPr/>
        </p:nvPicPr>
        <p:blipFill>
          <a:blip r:embed="rId3" cstate="print"/>
          <a:srcRect l="12168" t="11154" r="11787" b="10773"/>
          <a:stretch>
            <a:fillRect/>
          </a:stretch>
        </p:blipFill>
        <p:spPr bwMode="auto">
          <a:xfrm>
            <a:off x="475013" y="6172200"/>
            <a:ext cx="667987" cy="685800"/>
          </a:xfrm>
          <a:prstGeom prst="ellipse">
            <a:avLst/>
          </a:prstGeom>
          <a:noFill/>
        </p:spPr>
      </p:pic>
      <p:sp>
        <p:nvSpPr>
          <p:cNvPr id="14" name="13 Dikdörtgen"/>
          <p:cNvSpPr/>
          <p:nvPr/>
        </p:nvSpPr>
        <p:spPr>
          <a:xfrm>
            <a:off x="0" y="3934766"/>
            <a:ext cx="1548000" cy="2863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804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9 Metin kutusu"/>
          <p:cNvSpPr txBox="1"/>
          <p:nvPr/>
        </p:nvSpPr>
        <p:spPr>
          <a:xfrm>
            <a:off x="0" y="204891"/>
            <a:ext cx="1619672" cy="5224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2.0: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MACHINE-LEARNING INTERFACE FOR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RNA-SEQUENCING DATA</a:t>
            </a:r>
            <a:endParaRPr lang="tr-TR" sz="105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PROBLEM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METHODOLOGY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MLSeq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2.0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200" b="1" dirty="0" smtClean="0">
                <a:solidFill>
                  <a:schemeClr val="bg1"/>
                </a:solidFill>
                <a:latin typeface="Bell MT" pitchFamily="18" charset="0"/>
              </a:rPr>
              <a:t>BENCHMARKING RNA-SEQ CLASSIFICATION TOOLS</a:t>
            </a:r>
            <a:endParaRPr lang="tr-TR" sz="22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graphicFrame>
        <p:nvGraphicFramePr>
          <p:cNvPr id="25" name="24 Tablo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140167"/>
              </p:ext>
            </p:extLst>
          </p:nvPr>
        </p:nvGraphicFramePr>
        <p:xfrm>
          <a:off x="1643076" y="1112103"/>
          <a:ext cx="7500956" cy="574589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6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6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37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3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37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0505">
                <a:tc>
                  <a:txBody>
                    <a:bodyPr/>
                    <a:lstStyle/>
                    <a:p>
                      <a:r>
                        <a:rPr lang="tr-TR" sz="14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Features</a:t>
                      </a:r>
                      <a:endParaRPr lang="tr-TR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PoiClaClu</a:t>
                      </a:r>
                      <a:endParaRPr lang="tr-TR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voomDDA</a:t>
                      </a:r>
                      <a:endParaRPr lang="tr-TR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MLSeq</a:t>
                      </a:r>
                      <a:endParaRPr lang="tr-TR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MLSeq</a:t>
                      </a:r>
                      <a:r>
                        <a:rPr lang="tr-TR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2.0</a:t>
                      </a:r>
                      <a:endParaRPr lang="tr-TR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414">
                <a:tc>
                  <a:txBody>
                    <a:bodyPr/>
                    <a:lstStyle/>
                    <a:p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Classifiers</a:t>
                      </a:r>
                      <a:endParaRPr lang="tr-TR" sz="14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Only</a:t>
                      </a:r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PLDA </a:t>
                      </a:r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and</a:t>
                      </a:r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PLDA2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voomDLDA</a:t>
                      </a:r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voomDQDA</a:t>
                      </a:r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voomNSC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SVM, CART,</a:t>
                      </a:r>
                      <a:r>
                        <a:rPr lang="tr-TR" sz="14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RF, </a:t>
                      </a:r>
                      <a:r>
                        <a:rPr lang="tr-TR" sz="1400" b="1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bagSVM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93</a:t>
                      </a:r>
                      <a:b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classifiers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292">
                <a:tc>
                  <a:txBody>
                    <a:bodyPr/>
                    <a:lstStyle/>
                    <a:p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Free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  <a:sym typeface="Wingdings"/>
                        </a:rPr>
                        <a:t></a:t>
                      </a:r>
                      <a:endParaRPr lang="tr-TR" sz="14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  <a:sym typeface="Wingdings"/>
                        </a:rPr>
                        <a:t></a:t>
                      </a:r>
                      <a:endParaRPr lang="tr-TR" sz="14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  <a:sym typeface="Wingdings"/>
                        </a:rPr>
                        <a:t></a:t>
                      </a:r>
                      <a:endParaRPr lang="tr-TR" sz="14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  <a:sym typeface="Wingdings"/>
                        </a:rPr>
                        <a:t></a:t>
                      </a:r>
                      <a:endParaRPr lang="tr-TR" sz="14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737">
                <a:tc>
                  <a:txBody>
                    <a:bodyPr/>
                    <a:lstStyle/>
                    <a:p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Web</a:t>
                      </a:r>
                      <a:r>
                        <a:rPr lang="tr-TR" sz="14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tr-TR" sz="1400" b="1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interface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  <a:sym typeface="Wingdings"/>
                        </a:rPr>
                        <a:t></a:t>
                      </a:r>
                      <a:endParaRPr lang="tr-TR" sz="14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  <a:sym typeface="Wingdings"/>
                        </a:rPr>
                        <a:t></a:t>
                      </a:r>
                      <a:endParaRPr lang="tr-TR" sz="14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  <a:sym typeface="Wingdings"/>
                        </a:rPr>
                        <a:t>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  <a:sym typeface="Wingdings"/>
                        </a:rPr>
                        <a:t>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8414">
                <a:tc>
                  <a:txBody>
                    <a:bodyPr/>
                    <a:lstStyle/>
                    <a:p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Resampling</a:t>
                      </a:r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methods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Only</a:t>
                      </a:r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cross</a:t>
                      </a:r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validation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Only</a:t>
                      </a:r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cross</a:t>
                      </a:r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validation</a:t>
                      </a:r>
                      <a:endParaRPr lang="tr-TR" sz="14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Only</a:t>
                      </a:r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cross</a:t>
                      </a:r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validation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CV, Monte-</a:t>
                      </a:r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carlo</a:t>
                      </a:r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CV, </a:t>
                      </a:r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bootstrap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8414">
                <a:tc>
                  <a:txBody>
                    <a:bodyPr/>
                    <a:lstStyle/>
                    <a:p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Biomarker</a:t>
                      </a:r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discovery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Only</a:t>
                      </a:r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with</a:t>
                      </a:r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PLDA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smtClean="0">
                          <a:latin typeface="Times New Roman" pitchFamily="18" charset="0"/>
                          <a:cs typeface="Times New Roman" pitchFamily="18" charset="0"/>
                        </a:rPr>
                        <a:t>Only with voomNSC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  <a:sym typeface="Wingdings"/>
                        </a:rPr>
                        <a:t>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A </a:t>
                      </a:r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wide</a:t>
                      </a:r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range</a:t>
                      </a:r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of</a:t>
                      </a:r>
                      <a:r>
                        <a:rPr lang="tr-TR" sz="14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tr-TR" sz="1400" b="1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sparse</a:t>
                      </a:r>
                      <a:r>
                        <a:rPr lang="tr-TR" sz="14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tr-TR" sz="1400" b="1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algorithms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4670">
                <a:tc>
                  <a:txBody>
                    <a:bodyPr/>
                    <a:lstStyle/>
                    <a:p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Feature</a:t>
                      </a:r>
                      <a:r>
                        <a:rPr lang="tr-TR" sz="14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tr-TR" sz="1400" b="1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selection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  <a:sym typeface="Wingdings"/>
                        </a:rPr>
                        <a:t>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  <a:sym typeface="Wingdings"/>
                        </a:rPr>
                        <a:t>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  <a:sym typeface="Wingdings"/>
                        </a:rPr>
                        <a:t>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  <a:sym typeface="Wingdings"/>
                        </a:rPr>
                        <a:t></a:t>
                      </a:r>
                      <a:endParaRPr lang="tr-TR" sz="14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5292">
                <a:tc>
                  <a:txBody>
                    <a:bodyPr/>
                    <a:lstStyle/>
                    <a:p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Variable</a:t>
                      </a:r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importance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  <a:sym typeface="Wingdings"/>
                        </a:rPr>
                        <a:t>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  <a:sym typeface="Wingdings"/>
                        </a:rPr>
                        <a:t>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  <a:sym typeface="Wingdings"/>
                        </a:rPr>
                        <a:t>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  <a:sym typeface="Wingdings"/>
                        </a:rPr>
                        <a:t>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280">
                <a:tc>
                  <a:txBody>
                    <a:bodyPr/>
                    <a:lstStyle/>
                    <a:p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Performance</a:t>
                      </a:r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assessment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b="1" dirty="0" smtClean="0">
                          <a:latin typeface="Times New Roman" pitchFamily="18" charset="0"/>
                          <a:cs typeface="Times New Roman" pitchFamily="18" charset="0"/>
                          <a:sym typeface="Wingdings"/>
                        </a:rPr>
                        <a:t></a:t>
                      </a:r>
                      <a:endParaRPr lang="tr-TR" sz="14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Detailed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Detailed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Detailed</a:t>
                      </a:r>
                      <a:endParaRPr lang="tr-TR" sz="1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3" name="Picture 2" descr="http://guzelsanat.erciyes.edu.tr/logolar/e_u_logo_jpg_96dpi_RGB.jpg"/>
          <p:cNvPicPr>
            <a:picLocks noChangeAspect="1" noChangeArrowheads="1"/>
          </p:cNvPicPr>
          <p:nvPr/>
        </p:nvPicPr>
        <p:blipFill>
          <a:blip r:embed="rId3" cstate="print"/>
          <a:srcRect l="12168" t="11154" r="11787" b="10773"/>
          <a:stretch>
            <a:fillRect/>
          </a:stretch>
        </p:blipFill>
        <p:spPr bwMode="auto">
          <a:xfrm>
            <a:off x="475013" y="6172200"/>
            <a:ext cx="667987" cy="685800"/>
          </a:xfrm>
          <a:prstGeom prst="ellipse">
            <a:avLst/>
          </a:prstGeom>
          <a:noFill/>
        </p:spPr>
      </p:pic>
      <p:sp>
        <p:nvSpPr>
          <p:cNvPr id="10" name="13 Dikdörtgen"/>
          <p:cNvSpPr/>
          <p:nvPr/>
        </p:nvSpPr>
        <p:spPr>
          <a:xfrm>
            <a:off x="0" y="3934766"/>
            <a:ext cx="1548000" cy="2863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29 Metin kutusu"/>
          <p:cNvSpPr txBox="1"/>
          <p:nvPr/>
        </p:nvSpPr>
        <p:spPr>
          <a:xfrm>
            <a:off x="0" y="204891"/>
            <a:ext cx="1619672" cy="5224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2.0: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MACHINE-LEARNING INTERFACE FOR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RNA-SEQUENCING DATA</a:t>
            </a:r>
            <a:endParaRPr lang="tr-TR" sz="105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PROBLEM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METHODOLOGY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MLSeq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2.0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500" b="1" dirty="0" err="1" smtClean="0">
                <a:solidFill>
                  <a:schemeClr val="bg1"/>
                </a:solidFill>
                <a:latin typeface="Bell MT" pitchFamily="18" charset="0"/>
              </a:rPr>
              <a:t>MLSeq</a:t>
            </a:r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 2.0 / DATA INPUT</a:t>
            </a:r>
            <a:endParaRPr lang="tr-TR" sz="25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smtClean="0">
                <a:solidFill>
                  <a:schemeClr val="tx1"/>
                </a:solidFill>
              </a:rPr>
              <a:t>OCTOBER 26, 2017, ANTALYA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23</a:t>
            </a:fld>
            <a:endParaRPr lang="tr-TR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2" name="Picture 2" descr="http://guzelsanat.erciyes.edu.tr/logolar/e_u_logo_jpg_96dpi_RGB.jpg"/>
          <p:cNvPicPr>
            <a:picLocks noChangeAspect="1" noChangeArrowheads="1"/>
          </p:cNvPicPr>
          <p:nvPr/>
        </p:nvPicPr>
        <p:blipFill>
          <a:blip r:embed="rId3" cstate="print"/>
          <a:srcRect l="12168" t="11154" r="11787" b="10773"/>
          <a:stretch>
            <a:fillRect/>
          </a:stretch>
        </p:blipFill>
        <p:spPr bwMode="auto">
          <a:xfrm>
            <a:off x="475013" y="6172200"/>
            <a:ext cx="667987" cy="685800"/>
          </a:xfrm>
          <a:prstGeom prst="ellipse">
            <a:avLst/>
          </a:prstGeom>
          <a:noFill/>
        </p:spPr>
      </p:pic>
      <p:sp>
        <p:nvSpPr>
          <p:cNvPr id="13" name="13 Dikdörtgen"/>
          <p:cNvSpPr/>
          <p:nvPr/>
        </p:nvSpPr>
        <p:spPr>
          <a:xfrm>
            <a:off x="1643042" y="1142984"/>
            <a:ext cx="7500958" cy="571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1651000"/>
            <a:ext cx="7524328" cy="2916693"/>
          </a:xfrm>
          <a:prstGeom prst="rect">
            <a:avLst/>
          </a:prstGeom>
        </p:spPr>
      </p:pic>
      <p:sp>
        <p:nvSpPr>
          <p:cNvPr id="17" name="13 Dikdörtgen"/>
          <p:cNvSpPr/>
          <p:nvPr/>
        </p:nvSpPr>
        <p:spPr>
          <a:xfrm>
            <a:off x="0" y="3934766"/>
            <a:ext cx="1548000" cy="2863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803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29 Metin kutusu"/>
          <p:cNvSpPr txBox="1"/>
          <p:nvPr/>
        </p:nvSpPr>
        <p:spPr>
          <a:xfrm>
            <a:off x="0" y="204891"/>
            <a:ext cx="1619672" cy="5224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2.0: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MACHINE-LEARNING INTERFACE FOR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RNA-SEQUENCING DATA</a:t>
            </a:r>
            <a:endParaRPr lang="tr-TR" sz="105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PROBLEM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METHODOLOGY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MLSeq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2.0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500" b="1" dirty="0" err="1" smtClean="0">
                <a:solidFill>
                  <a:schemeClr val="bg1"/>
                </a:solidFill>
                <a:latin typeface="Bell MT" pitchFamily="18" charset="0"/>
              </a:rPr>
              <a:t>MLSeq</a:t>
            </a:r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 2.0 / DATA INPUT</a:t>
            </a:r>
            <a:endParaRPr lang="tr-TR" sz="25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smtClean="0">
                <a:solidFill>
                  <a:schemeClr val="tx1"/>
                </a:solidFill>
              </a:rPr>
              <a:t>OCTOBER 26, 2017, ANTALYA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24</a:t>
            </a:fld>
            <a:endParaRPr lang="tr-TR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2" name="Picture 2" descr="http://guzelsanat.erciyes.edu.tr/logolar/e_u_logo_jpg_96dpi_RGB.jpg"/>
          <p:cNvPicPr>
            <a:picLocks noChangeAspect="1" noChangeArrowheads="1"/>
          </p:cNvPicPr>
          <p:nvPr/>
        </p:nvPicPr>
        <p:blipFill>
          <a:blip r:embed="rId3" cstate="print"/>
          <a:srcRect l="12168" t="11154" r="11787" b="10773"/>
          <a:stretch>
            <a:fillRect/>
          </a:stretch>
        </p:blipFill>
        <p:spPr bwMode="auto">
          <a:xfrm>
            <a:off x="475013" y="6172200"/>
            <a:ext cx="667987" cy="685800"/>
          </a:xfrm>
          <a:prstGeom prst="ellipse">
            <a:avLst/>
          </a:prstGeom>
          <a:noFill/>
        </p:spPr>
      </p:pic>
      <p:sp>
        <p:nvSpPr>
          <p:cNvPr id="13" name="13 Dikdörtgen"/>
          <p:cNvSpPr/>
          <p:nvPr/>
        </p:nvSpPr>
        <p:spPr>
          <a:xfrm>
            <a:off x="1643042" y="1142984"/>
            <a:ext cx="7500958" cy="571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1651000"/>
            <a:ext cx="7524328" cy="291669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796136" y="1628800"/>
            <a:ext cx="2304256" cy="288032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5796136" y="1916832"/>
            <a:ext cx="1800200" cy="216024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7740352" y="1916832"/>
            <a:ext cx="1224136" cy="216024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28184" y="1279793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FF0000"/>
                </a:solidFill>
              </a:rPr>
              <a:t>pxn</a:t>
            </a:r>
            <a:r>
              <a:rPr lang="en-US" sz="1200" dirty="0" smtClean="0">
                <a:solidFill>
                  <a:srgbClr val="FF0000"/>
                </a:solidFill>
              </a:rPr>
              <a:t> dimensional </a:t>
            </a:r>
            <a:r>
              <a:rPr lang="en-US" sz="1200" dirty="0" err="1" smtClean="0">
                <a:solidFill>
                  <a:srgbClr val="FF0000"/>
                </a:solidFill>
              </a:rPr>
              <a:t>data.frame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52120" y="2132856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nx1 dimensional </a:t>
            </a:r>
            <a:r>
              <a:rPr lang="en-US" sz="1200" dirty="0" err="1" smtClean="0">
                <a:solidFill>
                  <a:srgbClr val="FF0000"/>
                </a:solidFill>
              </a:rPr>
              <a:t>data.frame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08776" y="2204864"/>
            <a:ext cx="1071736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design matrix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7" name="Straight Connector 16"/>
          <p:cNvCxnSpPr>
            <a:stCxn id="6" idx="0"/>
          </p:cNvCxnSpPr>
          <p:nvPr/>
        </p:nvCxnSpPr>
        <p:spPr>
          <a:xfrm flipV="1">
            <a:off x="6948264" y="1556792"/>
            <a:ext cx="144016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732240" y="2132856"/>
            <a:ext cx="144016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8388424" y="2132856"/>
            <a:ext cx="72008" cy="1440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339752" y="2636912"/>
            <a:ext cx="1296144" cy="216024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707904" y="2503929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An S4 class for data storage 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635896" y="2708920"/>
            <a:ext cx="144016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3131840" y="3573016"/>
            <a:ext cx="4680520" cy="216024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812360" y="3861048"/>
            <a:ext cx="1719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feature names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7812360" y="3789040"/>
            <a:ext cx="72008" cy="1440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3059832" y="4077072"/>
            <a:ext cx="1800200" cy="216024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860032" y="4293096"/>
            <a:ext cx="1719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sample names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 flipV="1">
            <a:off x="4860032" y="4221088"/>
            <a:ext cx="72008" cy="1440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3491880" y="4365104"/>
            <a:ext cx="1008112" cy="216024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4499992" y="4581128"/>
            <a:ext cx="72008" cy="1440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508376" y="4653136"/>
            <a:ext cx="1719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class labels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699792" y="3356992"/>
            <a:ext cx="792088" cy="216024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3491880" y="3429000"/>
            <a:ext cx="144016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563888" y="3212976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Raw RNA-</a:t>
            </a:r>
            <a:r>
              <a:rPr lang="en-US" sz="1200" dirty="0" err="1" smtClean="0">
                <a:solidFill>
                  <a:srgbClr val="FF0000"/>
                </a:solidFill>
              </a:rPr>
              <a:t>Seq</a:t>
            </a:r>
            <a:r>
              <a:rPr lang="en-US" sz="1200" dirty="0" smtClean="0">
                <a:solidFill>
                  <a:srgbClr val="FF0000"/>
                </a:solidFill>
              </a:rPr>
              <a:t> counts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123728" y="2852936"/>
            <a:ext cx="864096" cy="216024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2987824" y="2996952"/>
            <a:ext cx="2160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203848" y="2852936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714 features, 40 samples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7" name="13 Dikdörtgen"/>
          <p:cNvSpPr/>
          <p:nvPr/>
        </p:nvSpPr>
        <p:spPr>
          <a:xfrm>
            <a:off x="0" y="3934766"/>
            <a:ext cx="1548000" cy="2863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081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29 Metin kutusu"/>
          <p:cNvSpPr txBox="1"/>
          <p:nvPr/>
        </p:nvSpPr>
        <p:spPr>
          <a:xfrm>
            <a:off x="0" y="204891"/>
            <a:ext cx="1619672" cy="5224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2.0: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MACHINE-LEARNING INTERFACE FOR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RNA-SEQUENCING DATA</a:t>
            </a:r>
            <a:endParaRPr lang="tr-TR" sz="105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PROBLEM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METHODOLOGY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MLSeq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2.0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500" b="1" dirty="0" err="1" smtClean="0">
                <a:solidFill>
                  <a:schemeClr val="bg1"/>
                </a:solidFill>
                <a:latin typeface="Bell MT" pitchFamily="18" charset="0"/>
              </a:rPr>
              <a:t>MLSeq</a:t>
            </a:r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 2.0 / CLASSIFY FUNCTION</a:t>
            </a:r>
            <a:endParaRPr lang="tr-TR" sz="25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smtClean="0">
                <a:solidFill>
                  <a:schemeClr val="tx1"/>
                </a:solidFill>
              </a:rPr>
              <a:t>OCTOBER 26, 2017, ANTALYA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25</a:t>
            </a:fld>
            <a:endParaRPr lang="tr-TR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2" name="Picture 2" descr="http://guzelsanat.erciyes.edu.tr/logolar/e_u_logo_jpg_96dpi_RGB.jpg"/>
          <p:cNvPicPr>
            <a:picLocks noChangeAspect="1" noChangeArrowheads="1"/>
          </p:cNvPicPr>
          <p:nvPr/>
        </p:nvPicPr>
        <p:blipFill>
          <a:blip r:embed="rId3" cstate="print"/>
          <a:srcRect l="12168" t="11154" r="11787" b="10773"/>
          <a:stretch>
            <a:fillRect/>
          </a:stretch>
        </p:blipFill>
        <p:spPr bwMode="auto">
          <a:xfrm>
            <a:off x="475013" y="6172200"/>
            <a:ext cx="667987" cy="685800"/>
          </a:xfrm>
          <a:prstGeom prst="ellipse">
            <a:avLst/>
          </a:prstGeom>
          <a:noFill/>
        </p:spPr>
      </p:pic>
      <p:sp>
        <p:nvSpPr>
          <p:cNvPr id="15" name="13 Dikdörtgen"/>
          <p:cNvSpPr/>
          <p:nvPr/>
        </p:nvSpPr>
        <p:spPr>
          <a:xfrm>
            <a:off x="1643042" y="1142984"/>
            <a:ext cx="7500958" cy="571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7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1124744"/>
            <a:ext cx="5688632" cy="5747684"/>
          </a:xfrm>
          <a:prstGeom prst="rect">
            <a:avLst/>
          </a:prstGeom>
        </p:spPr>
      </p:pic>
      <p:sp>
        <p:nvSpPr>
          <p:cNvPr id="18" name="13 Dikdörtgen"/>
          <p:cNvSpPr/>
          <p:nvPr/>
        </p:nvSpPr>
        <p:spPr>
          <a:xfrm>
            <a:off x="0" y="3934766"/>
            <a:ext cx="1548000" cy="2863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081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29 Metin kutusu"/>
          <p:cNvSpPr txBox="1"/>
          <p:nvPr/>
        </p:nvSpPr>
        <p:spPr>
          <a:xfrm>
            <a:off x="0" y="204891"/>
            <a:ext cx="1619672" cy="5224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2.0: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MACHINE-LEARNING INTERFACE FOR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RNA-SEQUENCING DATA</a:t>
            </a:r>
            <a:endParaRPr lang="tr-TR" sz="105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PROBLEM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METHODOLOGY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MLSeq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2.0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15" name="13 Dikdörtgen"/>
          <p:cNvSpPr/>
          <p:nvPr/>
        </p:nvSpPr>
        <p:spPr>
          <a:xfrm>
            <a:off x="1643042" y="1142984"/>
            <a:ext cx="7500958" cy="571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500" b="1" dirty="0" err="1" smtClean="0">
                <a:solidFill>
                  <a:schemeClr val="bg1"/>
                </a:solidFill>
                <a:latin typeface="Bell MT" pitchFamily="18" charset="0"/>
              </a:rPr>
              <a:t>MLSeq</a:t>
            </a:r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 2.0 / CLASSIFY FUNCTION</a:t>
            </a:r>
            <a:endParaRPr lang="tr-TR" sz="25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smtClean="0">
                <a:solidFill>
                  <a:schemeClr val="tx1"/>
                </a:solidFill>
              </a:rPr>
              <a:t>OCTOBER 26, 2017, ANTALYA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26</a:t>
            </a:fld>
            <a:endParaRPr lang="tr-TR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2" name="Picture 2" descr="http://guzelsanat.erciyes.edu.tr/logolar/e_u_logo_jpg_96dpi_RGB.jpg"/>
          <p:cNvPicPr>
            <a:picLocks noChangeAspect="1" noChangeArrowheads="1"/>
          </p:cNvPicPr>
          <p:nvPr/>
        </p:nvPicPr>
        <p:blipFill>
          <a:blip r:embed="rId3" cstate="print"/>
          <a:srcRect l="12168" t="11154" r="11787" b="10773"/>
          <a:stretch>
            <a:fillRect/>
          </a:stretch>
        </p:blipFill>
        <p:spPr bwMode="auto">
          <a:xfrm>
            <a:off x="475013" y="6172200"/>
            <a:ext cx="667987" cy="685800"/>
          </a:xfrm>
          <a:prstGeom prst="ellipse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1124744"/>
            <a:ext cx="5688632" cy="5747684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355976" y="1340768"/>
            <a:ext cx="3096344" cy="432048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7452320" y="1484784"/>
            <a:ext cx="144016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4067944" y="1772816"/>
            <a:ext cx="1800200" cy="216024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5868144" y="1772816"/>
            <a:ext cx="1440160" cy="216024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067944" y="1988840"/>
            <a:ext cx="2376264" cy="216024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4067944" y="2420888"/>
            <a:ext cx="1296144" cy="216024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4067944" y="2204864"/>
            <a:ext cx="864096" cy="216024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436096" y="2420888"/>
            <a:ext cx="1512168" cy="216024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5004048" y="2204864"/>
            <a:ext cx="2520280" cy="216024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308304" y="1700808"/>
            <a:ext cx="20882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ML method for model building</a:t>
            </a:r>
          </a:p>
          <a:p>
            <a:r>
              <a:rPr lang="en-US" sz="1100" dirty="0" smtClean="0">
                <a:solidFill>
                  <a:srgbClr val="FF0000"/>
                </a:solidFill>
              </a:rPr>
              <a:t>See </a:t>
            </a:r>
            <a:r>
              <a:rPr lang="en-US" sz="1100" dirty="0" err="1" smtClean="0">
                <a:solidFill>
                  <a:srgbClr val="FF0000"/>
                </a:solidFill>
              </a:rPr>
              <a:t>availableMethods</a:t>
            </a:r>
            <a:r>
              <a:rPr lang="en-US" sz="1100" dirty="0" smtClean="0">
                <a:solidFill>
                  <a:srgbClr val="FF0000"/>
                </a:solidFill>
              </a:rPr>
              <a:t>() </a:t>
            </a:r>
            <a:endParaRPr lang="en-US" sz="1100" dirty="0">
              <a:solidFill>
                <a:srgbClr val="FF000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7308304" y="1916832"/>
            <a:ext cx="180528" cy="351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524328" y="1074802"/>
            <a:ext cx="1656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0000"/>
                </a:solidFill>
              </a:rPr>
              <a:t>control argument for the training process (e.g. resampling) 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27784" y="1484784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FF0000"/>
                </a:solidFill>
              </a:rPr>
              <a:t>DESeqDataSet</a:t>
            </a:r>
            <a:r>
              <a:rPr lang="en-US" sz="1200" dirty="0" smtClean="0">
                <a:solidFill>
                  <a:srgbClr val="FF0000"/>
                </a:solidFill>
              </a:rPr>
              <a:t> object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923928" y="1700808"/>
            <a:ext cx="144016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23928" y="2060848"/>
            <a:ext cx="144016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131840" y="1855857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class labels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3851920" y="2348880"/>
            <a:ext cx="2160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483768" y="2060848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Positive class category</a:t>
            </a:r>
            <a:br>
              <a:rPr lang="en-US" sz="1200" dirty="0" smtClean="0">
                <a:solidFill>
                  <a:srgbClr val="FF0000"/>
                </a:solidFill>
              </a:rPr>
            </a:br>
            <a:r>
              <a:rPr lang="en-US" sz="1200" dirty="0" smtClean="0">
                <a:solidFill>
                  <a:srgbClr val="FF0000"/>
                </a:solidFill>
              </a:rPr>
              <a:t> important for </a:t>
            </a:r>
            <a:r>
              <a:rPr lang="en-US" sz="1200" dirty="0" err="1" smtClean="0">
                <a:solidFill>
                  <a:srgbClr val="FF0000"/>
                </a:solidFill>
              </a:rPr>
              <a:t>sens</a:t>
            </a:r>
            <a:r>
              <a:rPr lang="en-US" sz="1200" dirty="0" smtClean="0">
                <a:solidFill>
                  <a:srgbClr val="FF0000"/>
                </a:solidFill>
              </a:rPr>
              <a:t>, spec, etc.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076056" y="2636912"/>
            <a:ext cx="144016" cy="3600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04048" y="2924944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t</a:t>
            </a:r>
            <a:r>
              <a:rPr lang="en-US" sz="1100" dirty="0" smtClean="0">
                <a:solidFill>
                  <a:srgbClr val="FF0000"/>
                </a:solidFill>
              </a:rPr>
              <a:t>rain control object</a:t>
            </a:r>
            <a:endParaRPr lang="en-US" sz="1100" dirty="0">
              <a:solidFill>
                <a:srgbClr val="FF0000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6732240" y="2636912"/>
            <a:ext cx="144016" cy="1440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804248" y="2634297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number of values, which will be used in parameter optimization process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267744" y="4509120"/>
            <a:ext cx="5256584" cy="2232248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7524328" y="5445224"/>
            <a:ext cx="144016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632848" y="5133092"/>
            <a:ext cx="14036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Flexible discriminant analysis built a model with 85% accuracy</a:t>
            </a:r>
            <a:endParaRPr lang="en-US" sz="1100" dirty="0">
              <a:solidFill>
                <a:srgbClr val="FF0000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7524328" y="4725144"/>
            <a:ext cx="144016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632848" y="4221088"/>
            <a:ext cx="1511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Built model is in </a:t>
            </a:r>
            <a:r>
              <a:rPr lang="en-US" sz="1100" dirty="0" err="1" smtClean="0">
                <a:solidFill>
                  <a:srgbClr val="FF0000"/>
                </a:solidFill>
              </a:rPr>
              <a:t>MLSeq</a:t>
            </a:r>
            <a:r>
              <a:rPr lang="en-US" sz="1100" dirty="0" smtClean="0">
                <a:solidFill>
                  <a:srgbClr val="FF0000"/>
                </a:solidFill>
              </a:rPr>
              <a:t> object. This object stores training parameters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41232" y="2204864"/>
            <a:ext cx="1683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Normalization and transformation method</a:t>
            </a:r>
            <a:endParaRPr lang="en-US" sz="1100" dirty="0">
              <a:solidFill>
                <a:srgbClr val="FF0000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7524328" y="2276872"/>
            <a:ext cx="180528" cy="351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13 Dikdörtgen"/>
          <p:cNvSpPr/>
          <p:nvPr/>
        </p:nvSpPr>
        <p:spPr>
          <a:xfrm>
            <a:off x="0" y="3934766"/>
            <a:ext cx="1548000" cy="2863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89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29 Metin kutusu"/>
          <p:cNvSpPr txBox="1"/>
          <p:nvPr/>
        </p:nvSpPr>
        <p:spPr>
          <a:xfrm>
            <a:off x="0" y="204891"/>
            <a:ext cx="1619672" cy="5224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2.0: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MACHINE-LEARNING INTERFACE FOR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RNA-SEQUENCING DATA</a:t>
            </a:r>
            <a:endParaRPr lang="tr-TR" sz="105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PROBLEM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METHODOLOGY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MLSeq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2.0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500" b="1" dirty="0" err="1" smtClean="0">
                <a:solidFill>
                  <a:schemeClr val="bg1"/>
                </a:solidFill>
                <a:latin typeface="Bell MT" pitchFamily="18" charset="0"/>
              </a:rPr>
              <a:t>MLSeq</a:t>
            </a:r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 2.0 / PARAMETER TUNING</a:t>
            </a:r>
            <a:endParaRPr lang="tr-TR" sz="25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smtClean="0">
                <a:solidFill>
                  <a:schemeClr val="tx1"/>
                </a:solidFill>
              </a:rPr>
              <a:t>OCTOBER 26, 2017, ANTALYA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27</a:t>
            </a:fld>
            <a:endParaRPr lang="tr-TR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2" name="Picture 2" descr="http://guzelsanat.erciyes.edu.tr/logolar/e_u_logo_jpg_96dpi_RGB.jpg"/>
          <p:cNvPicPr>
            <a:picLocks noChangeAspect="1" noChangeArrowheads="1"/>
          </p:cNvPicPr>
          <p:nvPr/>
        </p:nvPicPr>
        <p:blipFill>
          <a:blip r:embed="rId3" cstate="print"/>
          <a:srcRect l="12168" t="11154" r="11787" b="10773"/>
          <a:stretch>
            <a:fillRect/>
          </a:stretch>
        </p:blipFill>
        <p:spPr bwMode="auto">
          <a:xfrm>
            <a:off x="475013" y="6172200"/>
            <a:ext cx="667987" cy="685800"/>
          </a:xfrm>
          <a:prstGeom prst="ellipse">
            <a:avLst/>
          </a:prstGeom>
          <a:noFill/>
        </p:spPr>
      </p:pic>
      <p:sp>
        <p:nvSpPr>
          <p:cNvPr id="13" name="13 Dikdörtgen"/>
          <p:cNvSpPr/>
          <p:nvPr/>
        </p:nvSpPr>
        <p:spPr>
          <a:xfrm>
            <a:off x="1643042" y="1142984"/>
            <a:ext cx="7500958" cy="571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509" y="1124744"/>
            <a:ext cx="5500899" cy="5733256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843808" y="3933056"/>
            <a:ext cx="1872208" cy="216024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716016" y="3933056"/>
            <a:ext cx="144016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24536" y="3743454"/>
            <a:ext cx="1511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Optimal parameter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20" name="13 Dikdörtgen"/>
          <p:cNvSpPr/>
          <p:nvPr/>
        </p:nvSpPr>
        <p:spPr>
          <a:xfrm>
            <a:off x="0" y="3934766"/>
            <a:ext cx="1548000" cy="2863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275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9 Metin kutusu"/>
          <p:cNvSpPr txBox="1"/>
          <p:nvPr/>
        </p:nvSpPr>
        <p:spPr>
          <a:xfrm>
            <a:off x="0" y="204891"/>
            <a:ext cx="1619672" cy="5224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2.0: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MACHINE-LEARNING INTERFACE FOR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RNA-SEQUENCING DATA</a:t>
            </a:r>
            <a:endParaRPr lang="tr-TR" sz="105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PROBLEM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METHODOLOGY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MLSeq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2.0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500" b="1" dirty="0" err="1" smtClean="0">
                <a:solidFill>
                  <a:schemeClr val="bg1"/>
                </a:solidFill>
                <a:latin typeface="Bell MT" pitchFamily="18" charset="0"/>
              </a:rPr>
              <a:t>MLSeq</a:t>
            </a:r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 2.0 / PARAMETER TUNING</a:t>
            </a:r>
            <a:endParaRPr lang="tr-TR" sz="25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smtClean="0">
                <a:solidFill>
                  <a:schemeClr val="tx1"/>
                </a:solidFill>
              </a:rPr>
              <a:t>OCTOBER 26, 2017, ANTALYA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28</a:t>
            </a:fld>
            <a:endParaRPr lang="tr-TR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2" name="Picture 2" descr="http://guzelsanat.erciyes.edu.tr/logolar/e_u_logo_jpg_96dpi_RGB.jpg"/>
          <p:cNvPicPr>
            <a:picLocks noChangeAspect="1" noChangeArrowheads="1"/>
          </p:cNvPicPr>
          <p:nvPr/>
        </p:nvPicPr>
        <p:blipFill>
          <a:blip r:embed="rId3" cstate="print"/>
          <a:srcRect l="12168" t="11154" r="11787" b="10773"/>
          <a:stretch>
            <a:fillRect/>
          </a:stretch>
        </p:blipFill>
        <p:spPr bwMode="auto">
          <a:xfrm>
            <a:off x="475013" y="6172200"/>
            <a:ext cx="667987" cy="685800"/>
          </a:xfrm>
          <a:prstGeom prst="ellipse">
            <a:avLst/>
          </a:prstGeom>
          <a:noFill/>
        </p:spPr>
      </p:pic>
      <p:sp>
        <p:nvSpPr>
          <p:cNvPr id="13" name="13 Dikdörtgen"/>
          <p:cNvSpPr/>
          <p:nvPr/>
        </p:nvSpPr>
        <p:spPr>
          <a:xfrm>
            <a:off x="1643042" y="1142984"/>
            <a:ext cx="7500958" cy="571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9672" y="1238562"/>
            <a:ext cx="7524327" cy="55768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19672" y="1124744"/>
            <a:ext cx="15909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1400" dirty="0">
                <a:solidFill>
                  <a:srgbClr val="0000FF"/>
                </a:solidFill>
                <a:latin typeface="Lucida Console"/>
                <a:cs typeface="Lucida Console"/>
              </a:rPr>
              <a:t>&gt; plot(model)</a:t>
            </a:r>
            <a:endParaRPr lang="en-US" sz="1400" dirty="0">
              <a:solidFill>
                <a:srgbClr val="0000FF"/>
              </a:solidFill>
              <a:latin typeface="Lucida Console"/>
              <a:cs typeface="Lucida Console"/>
            </a:endParaRPr>
          </a:p>
        </p:txBody>
      </p:sp>
      <p:sp>
        <p:nvSpPr>
          <p:cNvPr id="17" name="13 Dikdörtgen"/>
          <p:cNvSpPr/>
          <p:nvPr/>
        </p:nvSpPr>
        <p:spPr>
          <a:xfrm>
            <a:off x="0" y="3934766"/>
            <a:ext cx="1548000" cy="2863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6535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9 Metin kutusu"/>
          <p:cNvSpPr txBox="1"/>
          <p:nvPr/>
        </p:nvSpPr>
        <p:spPr>
          <a:xfrm>
            <a:off x="0" y="204891"/>
            <a:ext cx="1619672" cy="5224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2.0: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MACHINE-LEARNING INTERFACE FOR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RNA-SEQUENCING DATA</a:t>
            </a:r>
            <a:endParaRPr lang="tr-TR" sz="105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PROBLEM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METHODOLOGY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MLSeq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2.0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500" b="1" dirty="0" err="1">
                <a:solidFill>
                  <a:schemeClr val="bg1"/>
                </a:solidFill>
                <a:latin typeface="Bell MT" pitchFamily="18" charset="0"/>
              </a:rPr>
              <a:t>MLSeq</a:t>
            </a:r>
            <a:r>
              <a:rPr lang="tr-TR" sz="2500" b="1" dirty="0">
                <a:solidFill>
                  <a:schemeClr val="bg1"/>
                </a:solidFill>
                <a:latin typeface="Bell MT" pitchFamily="18" charset="0"/>
              </a:rPr>
              <a:t> 2.0 / UPDATE FUNCTION</a:t>
            </a: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smtClean="0">
                <a:solidFill>
                  <a:schemeClr val="tx1"/>
                </a:solidFill>
              </a:rPr>
              <a:t>OCTOBER 26, 2017, ANTALYA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29</a:t>
            </a:fld>
            <a:endParaRPr lang="tr-TR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2" name="Picture 2" descr="http://guzelsanat.erciyes.edu.tr/logolar/e_u_logo_jpg_96dpi_RGB.jpg"/>
          <p:cNvPicPr>
            <a:picLocks noChangeAspect="1" noChangeArrowheads="1"/>
          </p:cNvPicPr>
          <p:nvPr/>
        </p:nvPicPr>
        <p:blipFill>
          <a:blip r:embed="rId3" cstate="print"/>
          <a:srcRect l="12168" t="11154" r="11787" b="10773"/>
          <a:stretch>
            <a:fillRect/>
          </a:stretch>
        </p:blipFill>
        <p:spPr bwMode="auto">
          <a:xfrm>
            <a:off x="475013" y="6172200"/>
            <a:ext cx="667987" cy="685800"/>
          </a:xfrm>
          <a:prstGeom prst="ellipse">
            <a:avLst/>
          </a:prstGeom>
          <a:noFill/>
        </p:spPr>
      </p:pic>
      <p:sp>
        <p:nvSpPr>
          <p:cNvPr id="13" name="13 Dikdörtgen"/>
          <p:cNvSpPr/>
          <p:nvPr/>
        </p:nvSpPr>
        <p:spPr>
          <a:xfrm>
            <a:off x="1643042" y="1142984"/>
            <a:ext cx="7500958" cy="571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Rectangle 5"/>
          <p:cNvSpPr/>
          <p:nvPr/>
        </p:nvSpPr>
        <p:spPr>
          <a:xfrm>
            <a:off x="1619672" y="1124744"/>
            <a:ext cx="26727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 smtClean="0">
                <a:solidFill>
                  <a:srgbClr val="0000FF"/>
                </a:solidFill>
                <a:latin typeface="Lucida Console"/>
                <a:cs typeface="Lucida Console"/>
              </a:rPr>
              <a:t>&gt; </a:t>
            </a:r>
            <a:r>
              <a:rPr lang="mr-IN" sz="1400" dirty="0" smtClean="0">
                <a:solidFill>
                  <a:srgbClr val="0000FF"/>
                </a:solidFill>
                <a:latin typeface="Lucida Console"/>
                <a:cs typeface="Lucida Console"/>
              </a:rPr>
              <a:t>method</a:t>
            </a:r>
            <a:r>
              <a:rPr lang="mr-IN" sz="1400" dirty="0">
                <a:solidFill>
                  <a:srgbClr val="0000FF"/>
                </a:solidFill>
                <a:latin typeface="Lucida Console"/>
                <a:cs typeface="Lucida Console"/>
              </a:rPr>
              <a:t>(model) &lt;- "rf"</a:t>
            </a:r>
          </a:p>
          <a:p>
            <a:r>
              <a:rPr lang="mr-IN" sz="1400" dirty="0">
                <a:solidFill>
                  <a:srgbClr val="0000FF"/>
                </a:solidFill>
                <a:latin typeface="Lucida Console"/>
                <a:cs typeface="Lucida Console"/>
              </a:rPr>
              <a:t>&gt; update(model)</a:t>
            </a:r>
            <a:endParaRPr lang="en-US" sz="1400" dirty="0">
              <a:solidFill>
                <a:srgbClr val="0000FF"/>
              </a:solidFill>
              <a:latin typeface="Lucida Console"/>
              <a:cs typeface="Lucida Console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9672" y="1628800"/>
            <a:ext cx="2947635" cy="237626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560562" y="1124744"/>
            <a:ext cx="46199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 smtClean="0">
                <a:solidFill>
                  <a:srgbClr val="0000FF"/>
                </a:solidFill>
                <a:latin typeface="Lucida Console"/>
                <a:cs typeface="Lucida Console"/>
              </a:rPr>
              <a:t>&gt; </a:t>
            </a:r>
            <a:r>
              <a:rPr lang="tr-TR" sz="1400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preProcessing</a:t>
            </a:r>
            <a:r>
              <a:rPr lang="mr-IN" sz="1400" dirty="0" smtClean="0">
                <a:solidFill>
                  <a:srgbClr val="0000FF"/>
                </a:solidFill>
                <a:latin typeface="Lucida Console"/>
                <a:cs typeface="Lucida Console"/>
              </a:rPr>
              <a:t>(</a:t>
            </a:r>
            <a:r>
              <a:rPr lang="mr-IN" sz="1400" dirty="0">
                <a:solidFill>
                  <a:srgbClr val="0000FF"/>
                </a:solidFill>
                <a:latin typeface="Lucida Console"/>
                <a:cs typeface="Lucida Console"/>
              </a:rPr>
              <a:t>model) &lt;- </a:t>
            </a:r>
            <a:r>
              <a:rPr lang="mr-IN" sz="1400" dirty="0" smtClean="0">
                <a:solidFill>
                  <a:srgbClr val="0000FF"/>
                </a:solidFill>
                <a:latin typeface="Lucida Console"/>
                <a:cs typeface="Lucida Console"/>
              </a:rPr>
              <a:t>”</a:t>
            </a:r>
            <a:r>
              <a:rPr lang="tr-TR" sz="1400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deseq-logcpm</a:t>
            </a:r>
            <a:r>
              <a:rPr lang="mr-IN" sz="1400" dirty="0" smtClean="0">
                <a:solidFill>
                  <a:srgbClr val="0000FF"/>
                </a:solidFill>
                <a:latin typeface="Lucida Console"/>
                <a:cs typeface="Lucida Console"/>
              </a:rPr>
              <a:t>"</a:t>
            </a:r>
            <a:endParaRPr lang="mr-IN" sz="1400" dirty="0">
              <a:solidFill>
                <a:srgbClr val="0000FF"/>
              </a:solidFill>
              <a:latin typeface="Lucida Console"/>
              <a:cs typeface="Lucida Console"/>
            </a:endParaRPr>
          </a:p>
          <a:p>
            <a:r>
              <a:rPr lang="mr-IN" sz="1400" dirty="0">
                <a:solidFill>
                  <a:srgbClr val="0000FF"/>
                </a:solidFill>
                <a:latin typeface="Lucida Console"/>
                <a:cs typeface="Lucida Console"/>
              </a:rPr>
              <a:t>&gt; update(model)</a:t>
            </a:r>
            <a:endParaRPr lang="en-US" sz="1400" dirty="0">
              <a:solidFill>
                <a:srgbClr val="0000FF"/>
              </a:solidFill>
              <a:latin typeface="Lucida Console"/>
              <a:cs typeface="Lucida Console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6176" y="1628800"/>
            <a:ext cx="2947635" cy="237626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619672" y="1124744"/>
            <a:ext cx="2952328" cy="5733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72000" y="1124744"/>
            <a:ext cx="4572000" cy="5733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560894" y="4000504"/>
            <a:ext cx="4583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200" dirty="0">
                <a:solidFill>
                  <a:srgbClr val="0000FF"/>
                </a:solidFill>
                <a:latin typeface="Lucida Console"/>
                <a:cs typeface="Lucida Console"/>
              </a:rPr>
              <a:t>&gt; ctrl &lt;- trainControl(method = </a:t>
            </a:r>
            <a:r>
              <a:rPr lang="mr-IN" sz="1200" dirty="0" smtClean="0">
                <a:solidFill>
                  <a:srgbClr val="0000FF"/>
                </a:solidFill>
                <a:latin typeface="Lucida Console"/>
                <a:cs typeface="Lucida Console"/>
              </a:rPr>
              <a:t>”</a:t>
            </a:r>
            <a:r>
              <a:rPr lang="tr-TR" sz="1200" dirty="0" smtClean="0">
                <a:solidFill>
                  <a:srgbClr val="0000FF"/>
                </a:solidFill>
                <a:latin typeface="Lucida Console"/>
                <a:cs typeface="Lucida Console"/>
              </a:rPr>
              <a:t>cv</a:t>
            </a:r>
            <a:r>
              <a:rPr lang="mr-IN" sz="1200" dirty="0" smtClean="0">
                <a:solidFill>
                  <a:srgbClr val="0000FF"/>
                </a:solidFill>
                <a:latin typeface="Lucida Console"/>
                <a:cs typeface="Lucida Console"/>
              </a:rPr>
              <a:t>”</a:t>
            </a:r>
            <a:r>
              <a:rPr lang="tr-TR" sz="1200" dirty="0" smtClean="0">
                <a:solidFill>
                  <a:srgbClr val="0000FF"/>
                </a:solidFill>
                <a:latin typeface="Lucida Console"/>
                <a:cs typeface="Lucida Console"/>
              </a:rPr>
              <a:t>, 10</a:t>
            </a:r>
            <a:r>
              <a:rPr lang="mr-IN" sz="1200" dirty="0" smtClean="0">
                <a:solidFill>
                  <a:srgbClr val="0000FF"/>
                </a:solidFill>
                <a:latin typeface="Lucida Console"/>
                <a:cs typeface="Lucida Console"/>
              </a:rPr>
              <a:t>)</a:t>
            </a:r>
            <a:endParaRPr lang="mr-IN" sz="1200" dirty="0">
              <a:solidFill>
                <a:srgbClr val="0000FF"/>
              </a:solidFill>
              <a:latin typeface="Lucida Console"/>
              <a:cs typeface="Lucida Console"/>
            </a:endParaRPr>
          </a:p>
          <a:p>
            <a:r>
              <a:rPr lang="mr-IN" sz="1200" dirty="0">
                <a:solidFill>
                  <a:srgbClr val="0000FF"/>
                </a:solidFill>
                <a:latin typeface="Lucida Console"/>
                <a:cs typeface="Lucida Console"/>
              </a:rPr>
              <a:t>&gt; control(model) &lt;- ctrl</a:t>
            </a:r>
          </a:p>
          <a:p>
            <a:r>
              <a:rPr lang="mr-IN" sz="1200" dirty="0">
                <a:solidFill>
                  <a:srgbClr val="0000FF"/>
                </a:solidFill>
                <a:latin typeface="Lucida Console"/>
                <a:cs typeface="Lucida Console"/>
              </a:rPr>
              <a:t>&gt; update(model)</a:t>
            </a:r>
            <a:endParaRPr lang="en-US" sz="1200" dirty="0">
              <a:solidFill>
                <a:srgbClr val="0000FF"/>
              </a:solidFill>
              <a:latin typeface="Lucida Console"/>
              <a:cs typeface="Lucida Console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572000" y="1124744"/>
            <a:ext cx="4572000" cy="2880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619672" y="4005064"/>
            <a:ext cx="2952328" cy="2852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56176" y="4797152"/>
            <a:ext cx="2545477" cy="206084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547664" y="3985900"/>
            <a:ext cx="31595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100" dirty="0" smtClean="0">
                <a:solidFill>
                  <a:srgbClr val="0000FF"/>
                </a:solidFill>
                <a:latin typeface="Lucida Console"/>
                <a:cs typeface="Lucida Console"/>
              </a:rPr>
              <a:t>&gt; </a:t>
            </a:r>
            <a:r>
              <a:rPr lang="mr-IN" sz="1100" dirty="0" smtClean="0">
                <a:solidFill>
                  <a:srgbClr val="0000FF"/>
                </a:solidFill>
                <a:latin typeface="Lucida Console"/>
                <a:cs typeface="Lucida Console"/>
              </a:rPr>
              <a:t>method</a:t>
            </a:r>
            <a:r>
              <a:rPr lang="mr-IN" sz="1100" dirty="0">
                <a:solidFill>
                  <a:srgbClr val="0000FF"/>
                </a:solidFill>
                <a:latin typeface="Lucida Console"/>
                <a:cs typeface="Lucida Console"/>
              </a:rPr>
              <a:t>(model) &lt;- </a:t>
            </a:r>
            <a:r>
              <a:rPr lang="mr-IN" sz="1100" dirty="0" smtClean="0">
                <a:solidFill>
                  <a:srgbClr val="0000FF"/>
                </a:solidFill>
                <a:latin typeface="Lucida Console"/>
                <a:cs typeface="Lucida Console"/>
              </a:rPr>
              <a:t>”</a:t>
            </a:r>
            <a:r>
              <a:rPr lang="tr-TR" sz="1100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mlpWeightDecay</a:t>
            </a:r>
            <a:r>
              <a:rPr lang="mr-IN" sz="1100" dirty="0" smtClean="0">
                <a:solidFill>
                  <a:srgbClr val="0000FF"/>
                </a:solidFill>
                <a:latin typeface="Lucida Console"/>
                <a:cs typeface="Lucida Console"/>
              </a:rPr>
              <a:t>"</a:t>
            </a:r>
            <a:endParaRPr lang="mr-IN" sz="1100" dirty="0">
              <a:solidFill>
                <a:srgbClr val="0000FF"/>
              </a:solidFill>
              <a:latin typeface="Lucida Console"/>
              <a:cs typeface="Lucida Console"/>
            </a:endParaRPr>
          </a:p>
          <a:p>
            <a:r>
              <a:rPr lang="mr-IN" sz="1100" dirty="0">
                <a:solidFill>
                  <a:srgbClr val="0000FF"/>
                </a:solidFill>
                <a:latin typeface="Lucida Console"/>
                <a:cs typeface="Lucida Console"/>
              </a:rPr>
              <a:t>&gt; update(model)</a:t>
            </a:r>
            <a:endParaRPr lang="en-US" sz="1100" dirty="0">
              <a:solidFill>
                <a:srgbClr val="0000FF"/>
              </a:solidFill>
              <a:latin typeface="Lucida Console"/>
              <a:cs typeface="Lucida Consol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680" y="4725144"/>
            <a:ext cx="2805912" cy="1512168"/>
          </a:xfrm>
          <a:prstGeom prst="rect">
            <a:avLst/>
          </a:prstGeom>
        </p:spPr>
      </p:pic>
      <p:sp>
        <p:nvSpPr>
          <p:cNvPr id="27" name="13 Dikdörtgen"/>
          <p:cNvSpPr/>
          <p:nvPr/>
        </p:nvSpPr>
        <p:spPr>
          <a:xfrm>
            <a:off x="0" y="3934766"/>
            <a:ext cx="1548000" cy="2863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2480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BIOLOGICAL QUESTION</a:t>
            </a:r>
            <a:endParaRPr lang="tr-TR" sz="25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619672" y="1124744"/>
            <a:ext cx="7524328" cy="5400600"/>
          </a:xfrm>
        </p:spPr>
        <p:txBody>
          <a:bodyPr>
            <a:normAutofit fontScale="92500" lnSpcReduction="20000"/>
          </a:bodyPr>
          <a:lstStyle/>
          <a:p>
            <a:pPr algn="just">
              <a:buNone/>
            </a:pPr>
            <a:r>
              <a:rPr lang="tr-TR" sz="2400" dirty="0" smtClean="0"/>
              <a:t>	</a:t>
            </a:r>
            <a:r>
              <a:rPr lang="tr-TR" sz="2400" b="1" u="sng" dirty="0" err="1" smtClean="0"/>
              <a:t>Class</a:t>
            </a:r>
            <a:r>
              <a:rPr lang="tr-TR" sz="2400" b="1" u="sng" dirty="0" smtClean="0"/>
              <a:t> </a:t>
            </a:r>
            <a:r>
              <a:rPr lang="tr-TR" sz="2400" b="1" u="sng" dirty="0" err="1" smtClean="0"/>
              <a:t>comparison</a:t>
            </a:r>
            <a:endParaRPr lang="tr-TR" sz="2400" b="1" u="sng" dirty="0" smtClean="0"/>
          </a:p>
          <a:p>
            <a:pPr algn="just"/>
            <a:r>
              <a:rPr lang="tr-TR" sz="2400" dirty="0" err="1" smtClean="0"/>
              <a:t>Which</a:t>
            </a:r>
            <a:r>
              <a:rPr lang="tr-TR" sz="2400" dirty="0" smtClean="0"/>
              <a:t> </a:t>
            </a:r>
            <a:r>
              <a:rPr lang="tr-TR" sz="2400" dirty="0" err="1" smtClean="0"/>
              <a:t>genes</a:t>
            </a:r>
            <a:r>
              <a:rPr lang="tr-TR" sz="2400" dirty="0" smtClean="0"/>
              <a:t> </a:t>
            </a:r>
            <a:r>
              <a:rPr lang="tr-TR" sz="2400" dirty="0" err="1" smtClean="0"/>
              <a:t>are</a:t>
            </a:r>
            <a:r>
              <a:rPr lang="tr-TR" sz="2400" dirty="0" smtClean="0"/>
              <a:t> </a:t>
            </a:r>
            <a:r>
              <a:rPr lang="tr-TR" sz="2400" dirty="0" err="1" smtClean="0"/>
              <a:t>differentially</a:t>
            </a:r>
            <a:r>
              <a:rPr lang="tr-TR" sz="2400" dirty="0" smtClean="0"/>
              <a:t> </a:t>
            </a:r>
            <a:r>
              <a:rPr lang="tr-TR" sz="2400" dirty="0" err="1" smtClean="0"/>
              <a:t>expressed</a:t>
            </a:r>
            <a:r>
              <a:rPr lang="tr-TR" sz="2400" dirty="0" smtClean="0"/>
              <a:t> </a:t>
            </a:r>
            <a:r>
              <a:rPr lang="tr-TR" sz="2400" dirty="0" err="1" smtClean="0"/>
              <a:t>among</a:t>
            </a:r>
            <a:r>
              <a:rPr lang="tr-TR" sz="2400" dirty="0" smtClean="0"/>
              <a:t> :</a:t>
            </a:r>
            <a:endParaRPr lang="tr-TR" sz="2000" dirty="0" smtClean="0"/>
          </a:p>
          <a:p>
            <a:pPr lvl="1" algn="just"/>
            <a:r>
              <a:rPr lang="tr-TR" sz="2000" dirty="0" err="1" smtClean="0"/>
              <a:t>Tumor</a:t>
            </a:r>
            <a:r>
              <a:rPr lang="tr-TR" sz="2000" dirty="0" smtClean="0"/>
              <a:t>/</a:t>
            </a:r>
            <a:r>
              <a:rPr lang="tr-TR" sz="2000" dirty="0" err="1" smtClean="0"/>
              <a:t>non</a:t>
            </a:r>
            <a:r>
              <a:rPr lang="tr-TR" sz="2000" dirty="0" smtClean="0"/>
              <a:t>-</a:t>
            </a:r>
            <a:r>
              <a:rPr lang="tr-TR" sz="2000" dirty="0" err="1" smtClean="0"/>
              <a:t>tumor</a:t>
            </a:r>
            <a:r>
              <a:rPr lang="tr-TR" sz="2000" dirty="0" smtClean="0"/>
              <a:t> </a:t>
            </a:r>
            <a:r>
              <a:rPr lang="tr-TR" sz="2000" dirty="0" err="1" smtClean="0"/>
              <a:t>samples</a:t>
            </a:r>
            <a:endParaRPr lang="tr-TR" sz="2000" dirty="0" smtClean="0"/>
          </a:p>
          <a:p>
            <a:pPr lvl="1" algn="just"/>
            <a:r>
              <a:rPr lang="tr-TR" sz="2000" dirty="0" err="1" smtClean="0"/>
              <a:t>Tissue</a:t>
            </a:r>
            <a:r>
              <a:rPr lang="tr-TR" sz="2000" dirty="0" smtClean="0"/>
              <a:t> </a:t>
            </a:r>
            <a:r>
              <a:rPr lang="tr-TR" sz="2000" dirty="0" err="1" smtClean="0"/>
              <a:t>samples</a:t>
            </a:r>
            <a:endParaRPr lang="tr-TR" sz="2000" dirty="0" smtClean="0"/>
          </a:p>
          <a:p>
            <a:pPr lvl="1" algn="just"/>
            <a:r>
              <a:rPr lang="tr-TR" sz="2000" dirty="0" err="1" smtClean="0"/>
              <a:t>Tissue</a:t>
            </a:r>
            <a:r>
              <a:rPr lang="tr-TR" sz="2000" dirty="0" smtClean="0"/>
              <a:t> </a:t>
            </a:r>
            <a:r>
              <a:rPr lang="tr-TR" sz="2000" dirty="0" err="1" smtClean="0"/>
              <a:t>developmental</a:t>
            </a:r>
            <a:r>
              <a:rPr lang="tr-TR" sz="2000" dirty="0" smtClean="0"/>
              <a:t> </a:t>
            </a:r>
            <a:r>
              <a:rPr lang="tr-TR" sz="2000" dirty="0" err="1" smtClean="0"/>
              <a:t>stages</a:t>
            </a:r>
            <a:endParaRPr lang="tr-TR" sz="2000" dirty="0" smtClean="0"/>
          </a:p>
          <a:p>
            <a:pPr lvl="1" algn="just"/>
            <a:endParaRPr lang="tr-TR" sz="2000" dirty="0" smtClean="0"/>
          </a:p>
          <a:p>
            <a:pPr algn="just"/>
            <a:r>
              <a:rPr lang="tr-TR" sz="2400" dirty="0" err="1" smtClean="0"/>
              <a:t>What</a:t>
            </a:r>
            <a:r>
              <a:rPr lang="tr-TR" sz="2400" dirty="0" smtClean="0"/>
              <a:t> </a:t>
            </a:r>
            <a:r>
              <a:rPr lang="tr-TR" sz="2400" dirty="0" err="1" smtClean="0"/>
              <a:t>roles</a:t>
            </a:r>
            <a:r>
              <a:rPr lang="tr-TR" sz="2400" dirty="0" smtClean="0"/>
              <a:t> do </a:t>
            </a:r>
            <a:r>
              <a:rPr lang="tr-TR" sz="2400" dirty="0" err="1" smtClean="0"/>
              <a:t>these</a:t>
            </a:r>
            <a:r>
              <a:rPr lang="tr-TR" sz="2400" dirty="0" smtClean="0"/>
              <a:t> </a:t>
            </a:r>
            <a:r>
              <a:rPr lang="tr-TR" sz="2400" dirty="0" err="1" smtClean="0"/>
              <a:t>significant</a:t>
            </a:r>
            <a:r>
              <a:rPr lang="tr-TR" sz="2400" dirty="0" smtClean="0"/>
              <a:t> </a:t>
            </a:r>
            <a:r>
              <a:rPr lang="tr-TR" sz="2400" dirty="0" err="1" smtClean="0"/>
              <a:t>genes</a:t>
            </a:r>
            <a:r>
              <a:rPr lang="tr-TR" sz="2400" dirty="0" smtClean="0"/>
              <a:t> </a:t>
            </a:r>
            <a:r>
              <a:rPr lang="tr-TR" sz="2400" dirty="0" err="1" smtClean="0"/>
              <a:t>have</a:t>
            </a:r>
            <a:r>
              <a:rPr lang="tr-TR" sz="2400" dirty="0" smtClean="0"/>
              <a:t> in </a:t>
            </a:r>
            <a:r>
              <a:rPr lang="tr-TR" sz="2400" dirty="0" err="1" smtClean="0"/>
              <a:t>related</a:t>
            </a:r>
            <a:r>
              <a:rPr lang="tr-TR" sz="2400" dirty="0" smtClean="0"/>
              <a:t> </a:t>
            </a:r>
            <a:r>
              <a:rPr lang="tr-TR" sz="2400" dirty="0" err="1" smtClean="0"/>
              <a:t>pathways</a:t>
            </a:r>
            <a:r>
              <a:rPr lang="tr-TR" sz="2400" dirty="0" smtClean="0"/>
              <a:t>?</a:t>
            </a:r>
          </a:p>
          <a:p>
            <a:pPr algn="just"/>
            <a:endParaRPr lang="tr-TR" sz="2400" dirty="0" smtClean="0"/>
          </a:p>
          <a:p>
            <a:pPr algn="just">
              <a:buNone/>
            </a:pPr>
            <a:r>
              <a:rPr lang="tr-TR" sz="2400" dirty="0" smtClean="0"/>
              <a:t>	</a:t>
            </a:r>
            <a:r>
              <a:rPr lang="tr-TR" sz="2400" b="1" u="sng" dirty="0" err="1" smtClean="0"/>
              <a:t>Class</a:t>
            </a:r>
            <a:r>
              <a:rPr lang="tr-TR" sz="2400" b="1" u="sng" dirty="0" smtClean="0"/>
              <a:t> </a:t>
            </a:r>
            <a:r>
              <a:rPr lang="tr-TR" sz="2400" b="1" u="sng" dirty="0" err="1" smtClean="0"/>
              <a:t>discovery</a:t>
            </a:r>
            <a:endParaRPr lang="tr-TR" sz="2400" b="1" u="sng" dirty="0" smtClean="0"/>
          </a:p>
          <a:p>
            <a:pPr algn="just"/>
            <a:r>
              <a:rPr lang="tr-TR" sz="2400" dirty="0" smtClean="0"/>
              <a:t>Can </a:t>
            </a:r>
            <a:r>
              <a:rPr lang="tr-TR" sz="2400" dirty="0" err="1" smtClean="0"/>
              <a:t>we</a:t>
            </a:r>
            <a:r>
              <a:rPr lang="tr-TR" sz="2400" dirty="0" smtClean="0"/>
              <a:t> </a:t>
            </a:r>
            <a:r>
              <a:rPr lang="tr-TR" sz="2400" dirty="0" err="1" smtClean="0"/>
              <a:t>find</a:t>
            </a:r>
            <a:r>
              <a:rPr lang="tr-TR" sz="2400" dirty="0" smtClean="0"/>
              <a:t> gene </a:t>
            </a:r>
            <a:r>
              <a:rPr lang="tr-TR" sz="2400" dirty="0" err="1" smtClean="0"/>
              <a:t>clusters</a:t>
            </a:r>
            <a:r>
              <a:rPr lang="tr-TR" sz="2400" dirty="0" smtClean="0"/>
              <a:t> </a:t>
            </a:r>
            <a:r>
              <a:rPr lang="tr-TR" sz="2400" dirty="0" err="1" smtClean="0"/>
              <a:t>to</a:t>
            </a:r>
            <a:r>
              <a:rPr lang="tr-TR" sz="2400" dirty="0" smtClean="0"/>
              <a:t> </a:t>
            </a:r>
            <a:r>
              <a:rPr lang="tr-TR" sz="2400" dirty="0" err="1" smtClean="0"/>
              <a:t>identify</a:t>
            </a:r>
            <a:r>
              <a:rPr lang="tr-TR" sz="2400" dirty="0" smtClean="0"/>
              <a:t> </a:t>
            </a:r>
            <a:r>
              <a:rPr lang="tr-TR" sz="2400" dirty="0" err="1" smtClean="0"/>
              <a:t>co</a:t>
            </a:r>
            <a:r>
              <a:rPr lang="tr-TR" sz="2400" dirty="0" smtClean="0"/>
              <a:t>-</a:t>
            </a:r>
            <a:r>
              <a:rPr lang="tr-TR" sz="2400" dirty="0" err="1" smtClean="0"/>
              <a:t>expressed</a:t>
            </a:r>
            <a:r>
              <a:rPr lang="tr-TR" sz="2400" dirty="0" smtClean="0"/>
              <a:t> </a:t>
            </a:r>
            <a:r>
              <a:rPr lang="tr-TR" sz="2400" dirty="0" err="1" smtClean="0"/>
              <a:t>genes</a:t>
            </a:r>
            <a:r>
              <a:rPr lang="tr-TR" sz="2400" dirty="0" smtClean="0"/>
              <a:t> </a:t>
            </a:r>
            <a:r>
              <a:rPr lang="tr-TR" sz="2400" dirty="0" err="1" smtClean="0"/>
              <a:t>or</a:t>
            </a:r>
            <a:r>
              <a:rPr lang="tr-TR" sz="2400" dirty="0" smtClean="0"/>
              <a:t> </a:t>
            </a:r>
            <a:r>
              <a:rPr lang="tr-TR" sz="2400" dirty="0" err="1" smtClean="0"/>
              <a:t>find</a:t>
            </a:r>
            <a:r>
              <a:rPr lang="tr-TR" sz="2400" dirty="0" smtClean="0"/>
              <a:t> </a:t>
            </a:r>
            <a:r>
              <a:rPr lang="tr-TR" sz="2400" dirty="0" err="1" smtClean="0"/>
              <a:t>sample</a:t>
            </a:r>
            <a:r>
              <a:rPr lang="tr-TR" sz="2400" dirty="0" smtClean="0"/>
              <a:t> </a:t>
            </a:r>
            <a:r>
              <a:rPr lang="tr-TR" sz="2400" dirty="0" err="1" smtClean="0"/>
              <a:t>clusters</a:t>
            </a:r>
            <a:r>
              <a:rPr lang="tr-TR" sz="2400" dirty="0" smtClean="0"/>
              <a:t> </a:t>
            </a:r>
            <a:r>
              <a:rPr lang="tr-TR" sz="2400" dirty="0" err="1" smtClean="0"/>
              <a:t>to</a:t>
            </a:r>
            <a:r>
              <a:rPr lang="tr-TR" sz="2400" dirty="0" smtClean="0"/>
              <a:t> </a:t>
            </a:r>
            <a:r>
              <a:rPr lang="tr-TR" sz="2400" dirty="0" err="1" smtClean="0"/>
              <a:t>detect</a:t>
            </a:r>
            <a:r>
              <a:rPr lang="tr-TR" sz="2400" dirty="0" smtClean="0"/>
              <a:t> </a:t>
            </a:r>
            <a:r>
              <a:rPr lang="tr-TR" sz="2400" dirty="0" err="1" smtClean="0"/>
              <a:t>disease</a:t>
            </a:r>
            <a:r>
              <a:rPr lang="tr-TR" sz="2400" dirty="0" smtClean="0"/>
              <a:t> </a:t>
            </a:r>
            <a:r>
              <a:rPr lang="tr-TR" sz="2400" dirty="0" err="1" smtClean="0"/>
              <a:t>subtypes</a:t>
            </a:r>
            <a:r>
              <a:rPr lang="tr-TR" sz="2400" dirty="0" smtClean="0"/>
              <a:t>?</a:t>
            </a:r>
          </a:p>
          <a:p>
            <a:pPr algn="just"/>
            <a:endParaRPr lang="tr-TR" sz="2400" dirty="0" smtClean="0"/>
          </a:p>
          <a:p>
            <a:pPr algn="just">
              <a:buNone/>
            </a:pPr>
            <a:r>
              <a:rPr lang="tr-TR" sz="2400" dirty="0" smtClean="0"/>
              <a:t>	</a:t>
            </a:r>
            <a:r>
              <a:rPr lang="tr-TR" sz="2400" b="1" u="sng" dirty="0" err="1" smtClean="0"/>
              <a:t>Class</a:t>
            </a:r>
            <a:r>
              <a:rPr lang="tr-TR" sz="2400" b="1" u="sng" dirty="0" smtClean="0"/>
              <a:t> </a:t>
            </a:r>
            <a:r>
              <a:rPr lang="tr-TR" sz="2400" b="1" u="sng" dirty="0" err="1" smtClean="0"/>
              <a:t>prediction</a:t>
            </a:r>
            <a:endParaRPr lang="tr-TR" sz="2400" b="1" u="sng" dirty="0" smtClean="0"/>
          </a:p>
          <a:p>
            <a:pPr algn="just"/>
            <a:r>
              <a:rPr lang="tr-TR" sz="2400" dirty="0" smtClean="0"/>
              <a:t>Can </a:t>
            </a:r>
            <a:r>
              <a:rPr lang="tr-TR" sz="2400" dirty="0" err="1" smtClean="0"/>
              <a:t>we</a:t>
            </a:r>
            <a:r>
              <a:rPr lang="tr-TR" sz="2400" dirty="0" smtClean="0"/>
              <a:t> </a:t>
            </a:r>
            <a:r>
              <a:rPr lang="tr-TR" sz="2400" dirty="0" err="1" smtClean="0"/>
              <a:t>develop</a:t>
            </a:r>
            <a:r>
              <a:rPr lang="tr-TR" sz="2400" dirty="0" smtClean="0"/>
              <a:t> gene-</a:t>
            </a:r>
            <a:r>
              <a:rPr lang="tr-TR" sz="2400" dirty="0" err="1" smtClean="0"/>
              <a:t>expression</a:t>
            </a:r>
            <a:r>
              <a:rPr lang="tr-TR" sz="2400" dirty="0" smtClean="0"/>
              <a:t> </a:t>
            </a:r>
            <a:r>
              <a:rPr lang="tr-TR" sz="2400" dirty="0" err="1" smtClean="0"/>
              <a:t>based</a:t>
            </a:r>
            <a:r>
              <a:rPr lang="tr-TR" sz="2400" dirty="0" smtClean="0"/>
              <a:t> </a:t>
            </a:r>
            <a:r>
              <a:rPr lang="tr-TR" sz="2400" dirty="0" err="1" smtClean="0"/>
              <a:t>classifiers</a:t>
            </a:r>
            <a:r>
              <a:rPr lang="tr-TR" sz="2400" dirty="0" smtClean="0"/>
              <a:t> </a:t>
            </a:r>
            <a:r>
              <a:rPr lang="tr-TR" sz="2400" dirty="0" err="1" smtClean="0"/>
              <a:t>for</a:t>
            </a:r>
            <a:r>
              <a:rPr lang="tr-TR" sz="2400" dirty="0" smtClean="0"/>
              <a:t> </a:t>
            </a:r>
            <a:r>
              <a:rPr lang="tr-TR" sz="2400" dirty="0" err="1" smtClean="0"/>
              <a:t>molecular</a:t>
            </a:r>
            <a:r>
              <a:rPr lang="tr-TR" sz="2400" dirty="0" smtClean="0"/>
              <a:t> </a:t>
            </a:r>
            <a:r>
              <a:rPr lang="tr-TR" sz="2400" dirty="0" err="1" smtClean="0"/>
              <a:t>disease</a:t>
            </a:r>
            <a:r>
              <a:rPr lang="tr-TR" sz="2400" dirty="0" smtClean="0"/>
              <a:t> </a:t>
            </a:r>
            <a:r>
              <a:rPr lang="tr-TR" sz="2400" dirty="0" err="1" smtClean="0"/>
              <a:t>profiling</a:t>
            </a:r>
            <a:r>
              <a:rPr lang="tr-TR" sz="2400" dirty="0" smtClean="0"/>
              <a:t>?</a:t>
            </a:r>
          </a:p>
          <a:p>
            <a:pPr algn="just"/>
            <a:endParaRPr lang="tr-TR" sz="2400" dirty="0" smtClean="0"/>
          </a:p>
          <a:p>
            <a:pPr algn="just"/>
            <a:endParaRPr lang="tr-TR" sz="2400" dirty="0" smtClean="0"/>
          </a:p>
          <a:p>
            <a:pPr algn="just"/>
            <a:endParaRPr lang="tr-TR" sz="2400" dirty="0"/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dirty="0" smtClean="0">
                <a:solidFill>
                  <a:schemeClr val="tx1"/>
                </a:solidFill>
              </a:rPr>
              <a:t>MAY 22, 2014 - İZMİR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3</a:t>
            </a:fld>
            <a:endParaRPr lang="tr-TR"/>
          </a:p>
        </p:txBody>
      </p:sp>
      <p:sp>
        <p:nvSpPr>
          <p:cNvPr id="8" name="7 Dikdörtgen"/>
          <p:cNvSpPr/>
          <p:nvPr/>
        </p:nvSpPr>
        <p:spPr>
          <a:xfrm>
            <a:off x="0" y="2071678"/>
            <a:ext cx="1548000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8 Metin kutusu"/>
          <p:cNvSpPr txBox="1"/>
          <p:nvPr/>
        </p:nvSpPr>
        <p:spPr>
          <a:xfrm>
            <a:off x="0" y="204891"/>
            <a:ext cx="1619672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STATISTICAL </a:t>
            </a:r>
            <a:r>
              <a:rPr lang="tr-TR" sz="1050" b="1" dirty="0" err="1" smtClean="0">
                <a:solidFill>
                  <a:schemeClr val="bg1"/>
                </a:solidFill>
                <a:latin typeface="Bell MT" pitchFamily="18" charset="0"/>
              </a:rPr>
              <a:t>and</a:t>
            </a:r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 MACHINE LEARNING APPROACHES </a:t>
            </a:r>
            <a:r>
              <a:rPr lang="tr-TR" sz="1050" b="1" dirty="0" err="1" smtClean="0">
                <a:solidFill>
                  <a:schemeClr val="bg1"/>
                </a:solidFill>
                <a:latin typeface="Bell MT" pitchFamily="18" charset="0"/>
              </a:rPr>
              <a:t>for</a:t>
            </a:r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 </a:t>
            </a:r>
          </a:p>
          <a:p>
            <a:pPr algn="ctr"/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RNA-SEQ DATA</a:t>
            </a:r>
          </a:p>
          <a:p>
            <a:pPr algn="ctr"/>
            <a:endParaRPr lang="tr-TR" sz="100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INTRODUCTION </a:t>
            </a:r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to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RNA-SEQ TECHN.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NORMALIZATION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MODELING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HYPOTHESIS TESTING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65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29 Metin kutusu"/>
          <p:cNvSpPr txBox="1"/>
          <p:nvPr/>
        </p:nvSpPr>
        <p:spPr>
          <a:xfrm>
            <a:off x="0" y="204891"/>
            <a:ext cx="1619672" cy="5224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2.0: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MACHINE-LEARNING INTERFACE FOR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RNA-SEQUENCING DATA</a:t>
            </a:r>
            <a:endParaRPr lang="tr-TR" sz="105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PROBLEM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METHODOLOGY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MLSeq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2.0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000" b="1" dirty="0" err="1" smtClean="0">
                <a:solidFill>
                  <a:schemeClr val="bg1"/>
                </a:solidFill>
                <a:latin typeface="Bell MT" pitchFamily="18" charset="0"/>
              </a:rPr>
              <a:t>MLSeq</a:t>
            </a:r>
            <a:r>
              <a:rPr lang="tr-TR" sz="2000" b="1" dirty="0" smtClean="0">
                <a:solidFill>
                  <a:schemeClr val="bg1"/>
                </a:solidFill>
                <a:latin typeface="Bell MT" pitchFamily="18" charset="0"/>
              </a:rPr>
              <a:t> 2.0 / PREDICTION &amp; PERFORMANCE ASSESSMENT</a:t>
            </a:r>
            <a:endParaRPr lang="tr-TR" sz="20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smtClean="0">
                <a:solidFill>
                  <a:schemeClr val="tx1"/>
                </a:solidFill>
              </a:rPr>
              <a:t>OCTOBER 26, 2017, ANTALYA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30</a:t>
            </a:fld>
            <a:endParaRPr lang="tr-TR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2" name="Picture 2" descr="http://guzelsanat.erciyes.edu.tr/logolar/e_u_logo_jpg_96dpi_RGB.jpg"/>
          <p:cNvPicPr>
            <a:picLocks noChangeAspect="1" noChangeArrowheads="1"/>
          </p:cNvPicPr>
          <p:nvPr/>
        </p:nvPicPr>
        <p:blipFill>
          <a:blip r:embed="rId3" cstate="print"/>
          <a:srcRect l="12168" t="11154" r="11787" b="10773"/>
          <a:stretch>
            <a:fillRect/>
          </a:stretch>
        </p:blipFill>
        <p:spPr bwMode="auto">
          <a:xfrm>
            <a:off x="475013" y="6172200"/>
            <a:ext cx="667987" cy="685800"/>
          </a:xfrm>
          <a:prstGeom prst="ellipse">
            <a:avLst/>
          </a:prstGeom>
          <a:noFill/>
        </p:spPr>
      </p:pic>
      <p:sp>
        <p:nvSpPr>
          <p:cNvPr id="14" name="13 Dikdörtgen"/>
          <p:cNvSpPr/>
          <p:nvPr/>
        </p:nvSpPr>
        <p:spPr>
          <a:xfrm>
            <a:off x="1643042" y="1142984"/>
            <a:ext cx="7500958" cy="571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1679881"/>
            <a:ext cx="7524327" cy="4441088"/>
          </a:xfrm>
          <a:prstGeom prst="rect">
            <a:avLst/>
          </a:prstGeom>
        </p:spPr>
      </p:pic>
      <p:sp>
        <p:nvSpPr>
          <p:cNvPr id="17" name="13 Dikdörtgen"/>
          <p:cNvSpPr/>
          <p:nvPr/>
        </p:nvSpPr>
        <p:spPr>
          <a:xfrm>
            <a:off x="0" y="3934766"/>
            <a:ext cx="1548000" cy="2863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9452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29 Metin kutusu"/>
          <p:cNvSpPr txBox="1"/>
          <p:nvPr/>
        </p:nvSpPr>
        <p:spPr>
          <a:xfrm>
            <a:off x="0" y="204891"/>
            <a:ext cx="1619672" cy="5224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2.0: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MACHINE-LEARNING INTERFACE FOR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RNA-SEQUENCING DATA</a:t>
            </a:r>
            <a:endParaRPr lang="tr-TR" sz="105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PROBLEM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METHODOLOGY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MLSeq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2.0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000" b="1" dirty="0" err="1" smtClean="0">
                <a:solidFill>
                  <a:schemeClr val="bg1"/>
                </a:solidFill>
                <a:latin typeface="Bell MT" pitchFamily="18" charset="0"/>
              </a:rPr>
              <a:t>MLSeq</a:t>
            </a:r>
            <a:r>
              <a:rPr lang="tr-TR" sz="2000" b="1" dirty="0" smtClean="0">
                <a:solidFill>
                  <a:schemeClr val="bg1"/>
                </a:solidFill>
                <a:latin typeface="Bell MT" pitchFamily="18" charset="0"/>
              </a:rPr>
              <a:t> 2.0 / PREDICTION &amp; PERFORMANCE ASSESSMENT</a:t>
            </a:r>
            <a:endParaRPr lang="tr-TR" sz="20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smtClean="0">
                <a:solidFill>
                  <a:schemeClr val="tx1"/>
                </a:solidFill>
              </a:rPr>
              <a:t>OCTOBER 26, 2017, ANTALYA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31</a:t>
            </a:fld>
            <a:endParaRPr lang="tr-TR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2" name="Picture 2" descr="http://guzelsanat.erciyes.edu.tr/logolar/e_u_logo_jpg_96dpi_RGB.jpg"/>
          <p:cNvPicPr>
            <a:picLocks noChangeAspect="1" noChangeArrowheads="1"/>
          </p:cNvPicPr>
          <p:nvPr/>
        </p:nvPicPr>
        <p:blipFill>
          <a:blip r:embed="rId3" cstate="print"/>
          <a:srcRect l="12168" t="11154" r="11787" b="10773"/>
          <a:stretch>
            <a:fillRect/>
          </a:stretch>
        </p:blipFill>
        <p:spPr bwMode="auto">
          <a:xfrm>
            <a:off x="475013" y="6172200"/>
            <a:ext cx="667987" cy="685800"/>
          </a:xfrm>
          <a:prstGeom prst="ellipse">
            <a:avLst/>
          </a:prstGeom>
          <a:noFill/>
        </p:spPr>
      </p:pic>
      <p:sp>
        <p:nvSpPr>
          <p:cNvPr id="14" name="13 Dikdörtgen"/>
          <p:cNvSpPr/>
          <p:nvPr/>
        </p:nvSpPr>
        <p:spPr>
          <a:xfrm>
            <a:off x="1643042" y="1142984"/>
            <a:ext cx="7500958" cy="571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1679881"/>
            <a:ext cx="7524327" cy="444108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2771800" y="1628800"/>
            <a:ext cx="432048" cy="216024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275856" y="1628800"/>
            <a:ext cx="864096" cy="216024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211960" y="1628800"/>
            <a:ext cx="936104" cy="216024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691680" y="2132856"/>
            <a:ext cx="2808312" cy="216024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619672" y="3356992"/>
            <a:ext cx="1152128" cy="720080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619672" y="4149080"/>
            <a:ext cx="7416824" cy="1944216"/>
          </a:xfrm>
          <a:prstGeom prst="roundRect">
            <a:avLst>
              <a:gd name="adj" fmla="val 9158"/>
            </a:avLst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2771800" y="3573016"/>
            <a:ext cx="144016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43808" y="3383414"/>
            <a:ext cx="1511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Confusion matrix</a:t>
            </a:r>
            <a:endParaRPr lang="en-US" sz="1100" dirty="0">
              <a:solidFill>
                <a:srgbClr val="FF000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5543600" y="4077072"/>
            <a:ext cx="144016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52120" y="3548916"/>
            <a:ext cx="15111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Statistical measures calculated from the confusion matrix</a:t>
            </a:r>
            <a:endParaRPr lang="en-US" sz="1100" dirty="0">
              <a:solidFill>
                <a:srgbClr val="FF000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2951312" y="1556792"/>
            <a:ext cx="144016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699792" y="1295182"/>
            <a:ext cx="1511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rgbClr val="FF0000"/>
                </a:solidFill>
              </a:rPr>
              <a:t>MLSeq</a:t>
            </a:r>
            <a:r>
              <a:rPr lang="en-US" sz="1100" dirty="0" smtClean="0">
                <a:solidFill>
                  <a:srgbClr val="FF0000"/>
                </a:solidFill>
              </a:rPr>
              <a:t> object</a:t>
            </a:r>
            <a:endParaRPr lang="en-US" sz="1100" dirty="0">
              <a:solidFill>
                <a:srgbClr val="FF0000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635896" y="1484784"/>
            <a:ext cx="216024" cy="1440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780928" y="1052736"/>
            <a:ext cx="15111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Test data in </a:t>
            </a:r>
            <a:r>
              <a:rPr lang="en-US" sz="1100" dirty="0" err="1" smtClean="0">
                <a:solidFill>
                  <a:srgbClr val="FF0000"/>
                </a:solidFill>
              </a:rPr>
              <a:t>DESeqDataSet</a:t>
            </a:r>
            <a:r>
              <a:rPr lang="en-US" sz="11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1100" dirty="0" smtClean="0">
                <a:solidFill>
                  <a:srgbClr val="FF0000"/>
                </a:solidFill>
              </a:rPr>
              <a:t>S4 class</a:t>
            </a:r>
            <a:endParaRPr lang="en-US" sz="1100" dirty="0">
              <a:solidFill>
                <a:srgbClr val="FF0000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5004048" y="1556792"/>
            <a:ext cx="144016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077072" y="1196752"/>
            <a:ext cx="2015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“raw” for class predictions, “</a:t>
            </a:r>
            <a:r>
              <a:rPr lang="en-US" sz="1100" dirty="0" err="1" smtClean="0">
                <a:solidFill>
                  <a:srgbClr val="FF0000"/>
                </a:solidFill>
              </a:rPr>
              <a:t>prob</a:t>
            </a:r>
            <a:r>
              <a:rPr lang="en-US" sz="1100" dirty="0" smtClean="0">
                <a:solidFill>
                  <a:srgbClr val="FF0000"/>
                </a:solidFill>
              </a:rPr>
              <a:t>” for class probabilities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36" name="13 Dikdörtgen"/>
          <p:cNvSpPr/>
          <p:nvPr/>
        </p:nvSpPr>
        <p:spPr>
          <a:xfrm>
            <a:off x="0" y="3934766"/>
            <a:ext cx="1548000" cy="2863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081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29 Metin kutusu"/>
          <p:cNvSpPr txBox="1"/>
          <p:nvPr/>
        </p:nvSpPr>
        <p:spPr>
          <a:xfrm>
            <a:off x="0" y="204891"/>
            <a:ext cx="1619672" cy="5224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2.0: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MACHINE-LEARNING INTERFACE FOR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RNA-SEQUENCING DATA</a:t>
            </a:r>
            <a:endParaRPr lang="tr-TR" sz="105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PROBLEM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METHODOLOGY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MLSeq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2.0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000" b="1" dirty="0" err="1" smtClean="0">
                <a:solidFill>
                  <a:schemeClr val="bg1"/>
                </a:solidFill>
                <a:latin typeface="Bell MT" pitchFamily="18" charset="0"/>
              </a:rPr>
              <a:t>MLSeq</a:t>
            </a:r>
            <a:r>
              <a:rPr lang="tr-TR" sz="2000" b="1" dirty="0" smtClean="0">
                <a:solidFill>
                  <a:schemeClr val="bg1"/>
                </a:solidFill>
                <a:latin typeface="Bell MT" pitchFamily="18" charset="0"/>
              </a:rPr>
              <a:t> 2.0 / VARIABLE IMPORTANCE</a:t>
            </a:r>
            <a:endParaRPr lang="tr-TR" sz="20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smtClean="0">
                <a:solidFill>
                  <a:schemeClr val="tx1"/>
                </a:solidFill>
              </a:rPr>
              <a:t>OCTOBER 26, 2017, ANTALYA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32</a:t>
            </a:fld>
            <a:endParaRPr lang="tr-TR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2" name="Picture 2" descr="http://guzelsanat.erciyes.edu.tr/logolar/e_u_logo_jpg_96dpi_RGB.jpg"/>
          <p:cNvPicPr>
            <a:picLocks noChangeAspect="1" noChangeArrowheads="1"/>
          </p:cNvPicPr>
          <p:nvPr/>
        </p:nvPicPr>
        <p:blipFill>
          <a:blip r:embed="rId3" cstate="print"/>
          <a:srcRect l="12168" t="11154" r="11787" b="10773"/>
          <a:stretch>
            <a:fillRect/>
          </a:stretch>
        </p:blipFill>
        <p:spPr bwMode="auto">
          <a:xfrm>
            <a:off x="475013" y="6172200"/>
            <a:ext cx="667987" cy="685800"/>
          </a:xfrm>
          <a:prstGeom prst="ellipse">
            <a:avLst/>
          </a:prstGeom>
          <a:noFill/>
        </p:spPr>
      </p:pic>
      <p:sp>
        <p:nvSpPr>
          <p:cNvPr id="14" name="13 Dikdörtgen"/>
          <p:cNvSpPr/>
          <p:nvPr/>
        </p:nvSpPr>
        <p:spPr>
          <a:xfrm>
            <a:off x="1643042" y="1142984"/>
            <a:ext cx="7500958" cy="571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1124744"/>
            <a:ext cx="4918007" cy="5733256"/>
          </a:xfrm>
          <a:prstGeom prst="rect">
            <a:avLst/>
          </a:prstGeom>
        </p:spPr>
      </p:pic>
      <p:sp>
        <p:nvSpPr>
          <p:cNvPr id="17" name="13 Dikdörtgen"/>
          <p:cNvSpPr/>
          <p:nvPr/>
        </p:nvSpPr>
        <p:spPr>
          <a:xfrm>
            <a:off x="0" y="3934766"/>
            <a:ext cx="1548000" cy="2863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232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29 Metin kutusu"/>
          <p:cNvSpPr txBox="1"/>
          <p:nvPr/>
        </p:nvSpPr>
        <p:spPr>
          <a:xfrm>
            <a:off x="0" y="204891"/>
            <a:ext cx="1619672" cy="5224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2.0: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MACHINE-LEARNING INTERFACE FOR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RNA-SEQUENCING DATA</a:t>
            </a:r>
            <a:endParaRPr lang="tr-TR" sz="105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PROBLEM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METHODOLOGY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MLSeq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2.0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000" b="1" dirty="0" err="1" smtClean="0">
                <a:solidFill>
                  <a:schemeClr val="bg1"/>
                </a:solidFill>
                <a:latin typeface="Bell MT" pitchFamily="18" charset="0"/>
              </a:rPr>
              <a:t>MLSeq</a:t>
            </a:r>
            <a:r>
              <a:rPr lang="tr-TR" sz="2000" b="1" dirty="0" smtClean="0">
                <a:solidFill>
                  <a:schemeClr val="bg1"/>
                </a:solidFill>
                <a:latin typeface="Bell MT" pitchFamily="18" charset="0"/>
              </a:rPr>
              <a:t> 2.0 / DIAGNOSTIC BIOMARKER DISCOVERY</a:t>
            </a:r>
            <a:endParaRPr lang="tr-TR" sz="20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smtClean="0">
                <a:solidFill>
                  <a:schemeClr val="tx1"/>
                </a:solidFill>
              </a:rPr>
              <a:t>OCTOBER 26, 2017, ANTALYA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33</a:t>
            </a:fld>
            <a:endParaRPr lang="tr-TR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2" name="Picture 2" descr="http://guzelsanat.erciyes.edu.tr/logolar/e_u_logo_jpg_96dpi_RGB.jpg"/>
          <p:cNvPicPr>
            <a:picLocks noChangeAspect="1" noChangeArrowheads="1"/>
          </p:cNvPicPr>
          <p:nvPr/>
        </p:nvPicPr>
        <p:blipFill>
          <a:blip r:embed="rId3" cstate="print"/>
          <a:srcRect l="12168" t="11154" r="11787" b="10773"/>
          <a:stretch>
            <a:fillRect/>
          </a:stretch>
        </p:blipFill>
        <p:spPr bwMode="auto">
          <a:xfrm>
            <a:off x="475013" y="6172200"/>
            <a:ext cx="667987" cy="685800"/>
          </a:xfrm>
          <a:prstGeom prst="ellipse">
            <a:avLst/>
          </a:prstGeom>
          <a:noFill/>
        </p:spPr>
      </p:pic>
      <p:sp>
        <p:nvSpPr>
          <p:cNvPr id="14" name="13 Dikdörtgen"/>
          <p:cNvSpPr/>
          <p:nvPr/>
        </p:nvSpPr>
        <p:spPr>
          <a:xfrm>
            <a:off x="1643042" y="1142984"/>
            <a:ext cx="7500958" cy="571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184" y="1124744"/>
            <a:ext cx="7452320" cy="3221546"/>
          </a:xfrm>
          <a:prstGeom prst="rect">
            <a:avLst/>
          </a:prstGeom>
        </p:spPr>
      </p:pic>
      <p:sp>
        <p:nvSpPr>
          <p:cNvPr id="17" name="13 Dikdörtgen"/>
          <p:cNvSpPr/>
          <p:nvPr/>
        </p:nvSpPr>
        <p:spPr>
          <a:xfrm>
            <a:off x="0" y="3934766"/>
            <a:ext cx="1548000" cy="2863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353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000" b="1" dirty="0" err="1" smtClean="0">
                <a:solidFill>
                  <a:schemeClr val="bg1"/>
                </a:solidFill>
                <a:latin typeface="Bell MT" pitchFamily="18" charset="0"/>
              </a:rPr>
              <a:t>MLSeq</a:t>
            </a:r>
            <a:r>
              <a:rPr lang="tr-TR" sz="2000" b="1" dirty="0" smtClean="0">
                <a:solidFill>
                  <a:schemeClr val="bg1"/>
                </a:solidFill>
                <a:latin typeface="Bell MT" pitchFamily="18" charset="0"/>
              </a:rPr>
              <a:t> 2.0 / DIAGNOSTIC BIOMARKER DISCOVERY</a:t>
            </a:r>
            <a:endParaRPr lang="tr-TR" sz="20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smtClean="0">
                <a:solidFill>
                  <a:schemeClr val="tx1"/>
                </a:solidFill>
              </a:rPr>
              <a:t>OCTOBER 26, 2017, ANTALYA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34</a:t>
            </a:fld>
            <a:endParaRPr lang="tr-TR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2" name="Picture 2" descr="http://guzelsanat.erciyes.edu.tr/logolar/e_u_logo_jpg_96dpi_RGB.jpg"/>
          <p:cNvPicPr>
            <a:picLocks noChangeAspect="1" noChangeArrowheads="1"/>
          </p:cNvPicPr>
          <p:nvPr/>
        </p:nvPicPr>
        <p:blipFill>
          <a:blip r:embed="rId3" cstate="print"/>
          <a:srcRect l="12168" t="11154" r="11787" b="10773"/>
          <a:stretch>
            <a:fillRect/>
          </a:stretch>
        </p:blipFill>
        <p:spPr bwMode="auto">
          <a:xfrm>
            <a:off x="475013" y="6172200"/>
            <a:ext cx="667987" cy="685800"/>
          </a:xfrm>
          <a:prstGeom prst="ellipse">
            <a:avLst/>
          </a:prstGeom>
          <a:noFill/>
        </p:spPr>
      </p:pic>
      <p:sp>
        <p:nvSpPr>
          <p:cNvPr id="14" name="13 Dikdörtgen"/>
          <p:cNvSpPr/>
          <p:nvPr/>
        </p:nvSpPr>
        <p:spPr>
          <a:xfrm>
            <a:off x="1643042" y="1142984"/>
            <a:ext cx="7500958" cy="5715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1124744"/>
            <a:ext cx="7524328" cy="2745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3573016"/>
            <a:ext cx="3245704" cy="3245704"/>
          </a:xfrm>
          <a:prstGeom prst="rect">
            <a:avLst/>
          </a:prstGeom>
        </p:spPr>
      </p:pic>
      <p:sp>
        <p:nvSpPr>
          <p:cNvPr id="17" name="29 Metin kutusu"/>
          <p:cNvSpPr txBox="1"/>
          <p:nvPr/>
        </p:nvSpPr>
        <p:spPr>
          <a:xfrm>
            <a:off x="0" y="204891"/>
            <a:ext cx="1619672" cy="5224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2.0: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MACHINE-LEARNING INTERFACE FOR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RNA-SEQUENCING DATA</a:t>
            </a:r>
            <a:endParaRPr lang="tr-TR" sz="105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PROBLEM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METHODOLOGY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MLSeq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2.0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18" name="13 Dikdörtgen"/>
          <p:cNvSpPr/>
          <p:nvPr/>
        </p:nvSpPr>
        <p:spPr>
          <a:xfrm>
            <a:off x="0" y="3934766"/>
            <a:ext cx="1548000" cy="2863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765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29 Metin kutusu"/>
          <p:cNvSpPr txBox="1"/>
          <p:nvPr/>
        </p:nvSpPr>
        <p:spPr>
          <a:xfrm>
            <a:off x="0" y="204891"/>
            <a:ext cx="1619672" cy="5224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2.0: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MACHINE-LEARNING INTERFACE FOR </a:t>
            </a:r>
            <a:b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tr-TR" sz="105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RNA-SEQUENCING DATA</a:t>
            </a:r>
            <a:endParaRPr lang="tr-TR" sz="105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PROBLEM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RNA-SEQ CLASSIFICATION</a:t>
            </a: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METHODOLOGY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MLSeq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2.0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REFERENCES</a:t>
            </a:r>
            <a:endParaRPr lang="tr-TR" sz="25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8" name="20 Metin kutusu"/>
          <p:cNvSpPr txBox="1"/>
          <p:nvPr/>
        </p:nvSpPr>
        <p:spPr>
          <a:xfrm>
            <a:off x="1571604" y="1142985"/>
            <a:ext cx="752432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GB" sz="1600" dirty="0" smtClean="0">
                <a:latin typeface="Times New Roman" pitchFamily="18" charset="0"/>
                <a:ea typeface="Calibri"/>
                <a:cs typeface="Times New Roman" pitchFamily="18" charset="0"/>
              </a:rPr>
              <a:t>Anders S, </a:t>
            </a:r>
            <a:r>
              <a:rPr lang="tr-TR" sz="1600" dirty="0" smtClean="0">
                <a:latin typeface="Times New Roman" pitchFamily="18" charset="0"/>
                <a:ea typeface="Calibri"/>
                <a:cs typeface="Times New Roman" pitchFamily="18" charset="0"/>
              </a:rPr>
              <a:t>et al. (2010) </a:t>
            </a:r>
            <a:r>
              <a:rPr lang="tr-TR" sz="1600" dirty="0" err="1" smtClean="0">
                <a:latin typeface="Times New Roman" pitchFamily="18" charset="0"/>
                <a:ea typeface="Calibri"/>
                <a:cs typeface="Times New Roman" pitchFamily="18" charset="0"/>
              </a:rPr>
              <a:t>Differential</a:t>
            </a:r>
            <a:r>
              <a:rPr lang="tr-TR" sz="1600" dirty="0" smtClean="0">
                <a:latin typeface="Times New Roman" pitchFamily="18" charset="0"/>
                <a:ea typeface="Calibri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ea typeface="Calibri"/>
                <a:cs typeface="Times New Roman" pitchFamily="18" charset="0"/>
              </a:rPr>
              <a:t>expression</a:t>
            </a:r>
            <a:r>
              <a:rPr lang="tr-TR" sz="1600" dirty="0" smtClean="0">
                <a:latin typeface="Times New Roman" pitchFamily="18" charset="0"/>
                <a:ea typeface="Calibri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ea typeface="Calibri"/>
                <a:cs typeface="Times New Roman" pitchFamily="18" charset="0"/>
              </a:rPr>
              <a:t>analysis</a:t>
            </a:r>
            <a:r>
              <a:rPr lang="tr-TR" sz="1600" dirty="0" smtClean="0">
                <a:latin typeface="Times New Roman" pitchFamily="18" charset="0"/>
                <a:ea typeface="Calibri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ea typeface="Calibri"/>
                <a:cs typeface="Times New Roman" pitchFamily="18" charset="0"/>
              </a:rPr>
              <a:t>for</a:t>
            </a:r>
            <a:r>
              <a:rPr lang="tr-TR" sz="1600" dirty="0" smtClean="0">
                <a:latin typeface="Times New Roman" pitchFamily="18" charset="0"/>
                <a:ea typeface="Calibri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ea typeface="Calibri"/>
                <a:cs typeface="Times New Roman" pitchFamily="18" charset="0"/>
              </a:rPr>
              <a:t>sequence</a:t>
            </a:r>
            <a:r>
              <a:rPr lang="tr-TR" sz="1600" dirty="0" smtClean="0">
                <a:latin typeface="Times New Roman" pitchFamily="18" charset="0"/>
                <a:ea typeface="Calibri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ea typeface="Calibri"/>
                <a:cs typeface="Times New Roman" pitchFamily="18" charset="0"/>
              </a:rPr>
              <a:t>count</a:t>
            </a:r>
            <a:r>
              <a:rPr lang="tr-TR" sz="1600" dirty="0" smtClean="0">
                <a:latin typeface="Times New Roman" pitchFamily="18" charset="0"/>
                <a:ea typeface="Calibri"/>
                <a:cs typeface="Times New Roman" pitchFamily="18" charset="0"/>
              </a:rPr>
              <a:t> data. </a:t>
            </a:r>
            <a:r>
              <a:rPr lang="tr-TR" sz="1600" i="1" dirty="0" err="1" smtClean="0">
                <a:latin typeface="Times New Roman" pitchFamily="18" charset="0"/>
                <a:ea typeface="Calibri"/>
                <a:cs typeface="Times New Roman" pitchFamily="18" charset="0"/>
              </a:rPr>
              <a:t>Genome</a:t>
            </a:r>
            <a:r>
              <a:rPr lang="tr-TR" sz="1600" i="1" dirty="0" smtClean="0">
                <a:latin typeface="Times New Roman" pitchFamily="18" charset="0"/>
                <a:ea typeface="Calibri"/>
                <a:cs typeface="Times New Roman" pitchFamily="18" charset="0"/>
              </a:rPr>
              <a:t> </a:t>
            </a:r>
            <a:r>
              <a:rPr lang="tr-TR" sz="1600" i="1" dirty="0" err="1" smtClean="0">
                <a:latin typeface="Times New Roman" pitchFamily="18" charset="0"/>
                <a:ea typeface="Calibri"/>
                <a:cs typeface="Times New Roman" pitchFamily="18" charset="0"/>
              </a:rPr>
              <a:t>Biology</a:t>
            </a:r>
            <a:r>
              <a:rPr lang="tr-TR" sz="1600" dirty="0" smtClean="0">
                <a:latin typeface="Times New Roman" pitchFamily="18" charset="0"/>
                <a:ea typeface="Calibri"/>
                <a:cs typeface="Times New Roman" pitchFamily="18" charset="0"/>
              </a:rPr>
              <a:t>, 11(10):R106.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Dong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K, et al. (2016) NBLDA: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negative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binomial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linear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discriminant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analysis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RNA-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Seq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data. </a:t>
            </a:r>
            <a:r>
              <a:rPr lang="tr-TR" sz="1600" i="1" dirty="0" smtClean="0">
                <a:latin typeface="Times New Roman" pitchFamily="18" charset="0"/>
                <a:cs typeface="Times New Roman" pitchFamily="18" charset="0"/>
              </a:rPr>
              <a:t>BMC </a:t>
            </a:r>
            <a:r>
              <a:rPr lang="tr-TR" sz="1600" i="1" dirty="0" err="1" smtClean="0">
                <a:latin typeface="Times New Roman" pitchFamily="18" charset="0"/>
                <a:cs typeface="Times New Roman" pitchFamily="18" charset="0"/>
              </a:rPr>
              <a:t>Bioinformatics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. 17(1):369.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: 10.1186/s12859-016-1208-1.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Kuhn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M (2008)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Building Predictive Models in R Using the caret Package. </a:t>
            </a:r>
            <a:r>
              <a:rPr lang="en-US" sz="1600" i="1" dirty="0" smtClean="0">
                <a:latin typeface="Times New Roman" pitchFamily="18" charset="0"/>
                <a:cs typeface="Times New Roman" pitchFamily="18" charset="0"/>
              </a:rPr>
              <a:t>Journal of Statistical Software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, 28(5).</a:t>
            </a:r>
            <a:endParaRPr lang="tr-TR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Law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et al</a:t>
            </a: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. (2014)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Voom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precision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weights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unlock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linear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model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analysis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tools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RNA-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seq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read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counts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tr-TR" sz="1600" i="1" dirty="0" err="1" smtClean="0">
                <a:latin typeface="Times New Roman" pitchFamily="18" charset="0"/>
                <a:cs typeface="Times New Roman" pitchFamily="18" charset="0"/>
              </a:rPr>
              <a:t>Genome</a:t>
            </a:r>
            <a:r>
              <a:rPr lang="tr-TR" sz="16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i="1" dirty="0" err="1" smtClean="0">
                <a:latin typeface="Times New Roman" pitchFamily="18" charset="0"/>
                <a:cs typeface="Times New Roman" pitchFamily="18" charset="0"/>
              </a:rPr>
              <a:t>Biology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15:R29, doi:10.1186/gb-2014-15-2-r29</a:t>
            </a:r>
            <a:endParaRPr lang="tr-TR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Robinson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MD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et al. </a:t>
            </a: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(2010) 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scaling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normalization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method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differential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expression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analysis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of RNA-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seq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data. </a:t>
            </a:r>
            <a:r>
              <a:rPr lang="tr-TR" sz="1600" i="1" dirty="0" err="1" smtClean="0">
                <a:latin typeface="Times New Roman" pitchFamily="18" charset="0"/>
                <a:cs typeface="Times New Roman" pitchFamily="18" charset="0"/>
              </a:rPr>
              <a:t>Genome</a:t>
            </a:r>
            <a:r>
              <a:rPr lang="tr-TR" sz="16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i="1" dirty="0" err="1" smtClean="0">
                <a:latin typeface="Times New Roman" pitchFamily="18" charset="0"/>
                <a:cs typeface="Times New Roman" pitchFamily="18" charset="0"/>
              </a:rPr>
              <a:t>Biology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11:R25, doi:10.1186/gb-2010-11-3-r25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GB" sz="1600" dirty="0" smtClean="0">
                <a:latin typeface="Times New Roman" pitchFamily="18" charset="0"/>
                <a:ea typeface="Calibri"/>
                <a:cs typeface="Times New Roman" pitchFamily="18" charset="0"/>
              </a:rPr>
              <a:t>Witten D, </a:t>
            </a:r>
            <a:r>
              <a:rPr lang="tr-TR" sz="1600" dirty="0" smtClean="0">
                <a:latin typeface="Times New Roman" pitchFamily="18" charset="0"/>
                <a:ea typeface="Calibri"/>
                <a:cs typeface="Times New Roman" pitchFamily="18" charset="0"/>
              </a:rPr>
              <a:t>et al. (2010) </a:t>
            </a:r>
            <a:r>
              <a:rPr lang="en-GB" sz="1600" dirty="0" smtClean="0">
                <a:latin typeface="Times New Roman" pitchFamily="18" charset="0"/>
                <a:ea typeface="Calibri"/>
                <a:cs typeface="Times New Roman" pitchFamily="18" charset="0"/>
              </a:rPr>
              <a:t>Ultra-high throughput sequencing-based small RNA discovery an discrete statistical biomarker analysis in a collection of cervical </a:t>
            </a:r>
            <a:r>
              <a:rPr lang="en-GB" sz="1600" dirty="0" err="1" smtClean="0">
                <a:latin typeface="Times New Roman" pitchFamily="18" charset="0"/>
                <a:ea typeface="Calibri"/>
                <a:cs typeface="Times New Roman" pitchFamily="18" charset="0"/>
              </a:rPr>
              <a:t>tumors</a:t>
            </a:r>
            <a:r>
              <a:rPr lang="en-GB" sz="1600" dirty="0" smtClean="0">
                <a:latin typeface="Times New Roman" pitchFamily="18" charset="0"/>
                <a:ea typeface="Calibri"/>
                <a:cs typeface="Times New Roman" pitchFamily="18" charset="0"/>
              </a:rPr>
              <a:t> and matched controls. </a:t>
            </a:r>
            <a:r>
              <a:rPr lang="en-GB" sz="1600" i="1" dirty="0" smtClean="0">
                <a:latin typeface="Times New Roman" pitchFamily="18" charset="0"/>
                <a:ea typeface="Calibri"/>
                <a:cs typeface="Times New Roman" pitchFamily="18" charset="0"/>
              </a:rPr>
              <a:t>BMC Biology</a:t>
            </a:r>
            <a:r>
              <a:rPr lang="tr-TR" sz="1600" dirty="0" smtClean="0">
                <a:latin typeface="Times New Roman" pitchFamily="18" charset="0"/>
                <a:ea typeface="Calibri"/>
                <a:cs typeface="Times New Roman" pitchFamily="18" charset="0"/>
              </a:rPr>
              <a:t>,</a:t>
            </a:r>
            <a:r>
              <a:rPr lang="en-GB" sz="1600" dirty="0" smtClean="0">
                <a:latin typeface="Times New Roman" pitchFamily="18" charset="0"/>
                <a:ea typeface="Calibri"/>
                <a:cs typeface="Times New Roman" pitchFamily="18" charset="0"/>
              </a:rPr>
              <a:t> 8(58).</a:t>
            </a:r>
            <a:endParaRPr lang="en-US" sz="1600" dirty="0" smtClean="0">
              <a:latin typeface="Times New Roman" pitchFamily="18" charset="0"/>
              <a:ea typeface="Calibri"/>
              <a:cs typeface="Times New Roman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tr-TR" sz="1600" dirty="0" err="1" smtClean="0">
                <a:latin typeface="Times New Roman" pitchFamily="18" charset="0"/>
                <a:ea typeface="Calibri"/>
                <a:cs typeface="Times New Roman" pitchFamily="18" charset="0"/>
              </a:rPr>
              <a:t>Witten</a:t>
            </a:r>
            <a:r>
              <a:rPr lang="tr-TR" sz="1600" dirty="0" smtClean="0">
                <a:latin typeface="Times New Roman" pitchFamily="18" charset="0"/>
                <a:ea typeface="Calibri"/>
                <a:cs typeface="Times New Roman" pitchFamily="18" charset="0"/>
              </a:rPr>
              <a:t> DM (2011). </a:t>
            </a:r>
            <a:r>
              <a:rPr lang="tr-TR" sz="1600" dirty="0" err="1" smtClean="0">
                <a:latin typeface="Times New Roman" pitchFamily="18" charset="0"/>
                <a:ea typeface="Calibri"/>
                <a:cs typeface="Times New Roman" pitchFamily="18" charset="0"/>
              </a:rPr>
              <a:t>Classification</a:t>
            </a:r>
            <a:r>
              <a:rPr lang="tr-TR" sz="1600" dirty="0" smtClean="0">
                <a:latin typeface="Times New Roman" pitchFamily="18" charset="0"/>
                <a:ea typeface="Calibri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ea typeface="Calibri"/>
                <a:cs typeface="Times New Roman" pitchFamily="18" charset="0"/>
              </a:rPr>
              <a:t>and</a:t>
            </a:r>
            <a:r>
              <a:rPr lang="tr-TR" sz="1600" dirty="0" smtClean="0">
                <a:latin typeface="Times New Roman" pitchFamily="18" charset="0"/>
                <a:ea typeface="Calibri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ea typeface="Calibri"/>
                <a:cs typeface="Times New Roman" pitchFamily="18" charset="0"/>
              </a:rPr>
              <a:t>clustering</a:t>
            </a:r>
            <a:r>
              <a:rPr lang="tr-TR" sz="1600" dirty="0" smtClean="0">
                <a:latin typeface="Times New Roman" pitchFamily="18" charset="0"/>
                <a:ea typeface="Calibri"/>
                <a:cs typeface="Times New Roman" pitchFamily="18" charset="0"/>
              </a:rPr>
              <a:t> of </a:t>
            </a:r>
            <a:r>
              <a:rPr lang="tr-TR" sz="1600" dirty="0" err="1" smtClean="0">
                <a:latin typeface="Times New Roman" pitchFamily="18" charset="0"/>
                <a:ea typeface="Calibri"/>
                <a:cs typeface="Times New Roman" pitchFamily="18" charset="0"/>
              </a:rPr>
              <a:t>sequencing</a:t>
            </a:r>
            <a:r>
              <a:rPr lang="tr-TR" sz="1600" dirty="0" smtClean="0">
                <a:latin typeface="Times New Roman" pitchFamily="18" charset="0"/>
                <a:ea typeface="Calibri"/>
                <a:cs typeface="Times New Roman" pitchFamily="18" charset="0"/>
              </a:rPr>
              <a:t> data </a:t>
            </a:r>
            <a:r>
              <a:rPr lang="tr-TR" sz="1600" dirty="0" err="1" smtClean="0">
                <a:latin typeface="Times New Roman" pitchFamily="18" charset="0"/>
                <a:ea typeface="Calibri"/>
                <a:cs typeface="Times New Roman" pitchFamily="18" charset="0"/>
              </a:rPr>
              <a:t>using</a:t>
            </a:r>
            <a:r>
              <a:rPr lang="tr-TR" sz="1600" dirty="0" smtClean="0">
                <a:latin typeface="Times New Roman" pitchFamily="18" charset="0"/>
                <a:ea typeface="Calibri"/>
                <a:cs typeface="Times New Roman" pitchFamily="18" charset="0"/>
              </a:rPr>
              <a:t> a </a:t>
            </a:r>
            <a:r>
              <a:rPr lang="tr-TR" sz="1600" dirty="0" err="1" smtClean="0">
                <a:latin typeface="Times New Roman" pitchFamily="18" charset="0"/>
                <a:ea typeface="Calibri"/>
                <a:cs typeface="Times New Roman" pitchFamily="18" charset="0"/>
              </a:rPr>
              <a:t>poisson</a:t>
            </a:r>
            <a:r>
              <a:rPr lang="tr-TR" sz="1600" dirty="0" smtClean="0">
                <a:latin typeface="Times New Roman" pitchFamily="18" charset="0"/>
                <a:ea typeface="Calibri"/>
                <a:cs typeface="Times New Roman" pitchFamily="18" charset="0"/>
              </a:rPr>
              <a:t> model. </a:t>
            </a:r>
            <a:r>
              <a:rPr lang="tr-TR" sz="1600" i="1" dirty="0" err="1" smtClean="0">
                <a:latin typeface="Times New Roman" pitchFamily="18" charset="0"/>
                <a:ea typeface="Calibri"/>
                <a:cs typeface="Times New Roman" pitchFamily="18" charset="0"/>
              </a:rPr>
              <a:t>The</a:t>
            </a:r>
            <a:r>
              <a:rPr lang="tr-TR" sz="1600" i="1" dirty="0" smtClean="0">
                <a:latin typeface="Times New Roman" pitchFamily="18" charset="0"/>
                <a:ea typeface="Calibri"/>
                <a:cs typeface="Times New Roman" pitchFamily="18" charset="0"/>
              </a:rPr>
              <a:t> </a:t>
            </a:r>
            <a:r>
              <a:rPr lang="tr-TR" sz="1600" i="1" dirty="0" err="1" smtClean="0">
                <a:latin typeface="Times New Roman" pitchFamily="18" charset="0"/>
                <a:ea typeface="Calibri"/>
                <a:cs typeface="Times New Roman" pitchFamily="18" charset="0"/>
              </a:rPr>
              <a:t>Annals</a:t>
            </a:r>
            <a:r>
              <a:rPr lang="tr-TR" sz="1600" i="1" dirty="0" smtClean="0">
                <a:latin typeface="Times New Roman" pitchFamily="18" charset="0"/>
                <a:ea typeface="Calibri"/>
                <a:cs typeface="Times New Roman" pitchFamily="18" charset="0"/>
              </a:rPr>
              <a:t> of </a:t>
            </a:r>
            <a:r>
              <a:rPr lang="tr-TR" sz="1600" i="1" dirty="0" err="1" smtClean="0">
                <a:latin typeface="Times New Roman" pitchFamily="18" charset="0"/>
                <a:ea typeface="Calibri"/>
                <a:cs typeface="Times New Roman" pitchFamily="18" charset="0"/>
              </a:rPr>
              <a:t>Applied</a:t>
            </a:r>
            <a:r>
              <a:rPr lang="tr-TR" sz="1600" i="1" dirty="0" smtClean="0">
                <a:latin typeface="Times New Roman" pitchFamily="18" charset="0"/>
                <a:ea typeface="Calibri"/>
                <a:cs typeface="Times New Roman" pitchFamily="18" charset="0"/>
              </a:rPr>
              <a:t> </a:t>
            </a:r>
            <a:r>
              <a:rPr lang="tr-TR" sz="1600" i="1" dirty="0" err="1" smtClean="0">
                <a:latin typeface="Times New Roman" pitchFamily="18" charset="0"/>
                <a:ea typeface="Calibri"/>
                <a:cs typeface="Times New Roman" pitchFamily="18" charset="0"/>
              </a:rPr>
              <a:t>Statistics</a:t>
            </a:r>
            <a:r>
              <a:rPr lang="tr-TR" sz="1600" dirty="0" smtClean="0">
                <a:latin typeface="Times New Roman" pitchFamily="18" charset="0"/>
                <a:ea typeface="Calibri"/>
                <a:cs typeface="Times New Roman" pitchFamily="18" charset="0"/>
              </a:rPr>
              <a:t>, 5(4), 2493–2518.</a:t>
            </a:r>
            <a:endParaRPr lang="en-US" sz="1600" dirty="0" smtClean="0">
              <a:latin typeface="Times New Roman" pitchFamily="18" charset="0"/>
              <a:ea typeface="Calibri"/>
              <a:cs typeface="Times New Roman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Zararsiz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>
                <a:latin typeface="Times New Roman" pitchFamily="18" charset="0"/>
                <a:cs typeface="Times New Roman" pitchFamily="18" charset="0"/>
              </a:rPr>
              <a:t>G, 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et al. </a:t>
            </a:r>
            <a:r>
              <a:rPr lang="tr-TR" sz="1600" dirty="0">
                <a:latin typeface="Times New Roman" pitchFamily="18" charset="0"/>
                <a:cs typeface="Times New Roman" pitchFamily="18" charset="0"/>
              </a:rPr>
              <a:t>(2014) </a:t>
            </a:r>
            <a:r>
              <a:rPr lang="tr-TR" sz="1600" dirty="0" err="1">
                <a:latin typeface="Times New Roman" pitchFamily="18" charset="0"/>
                <a:cs typeface="Times New Roman" pitchFamily="18" charset="0"/>
              </a:rPr>
              <a:t>Classification</a:t>
            </a:r>
            <a:r>
              <a:rPr lang="tr-TR" sz="1600" dirty="0">
                <a:latin typeface="Times New Roman" pitchFamily="18" charset="0"/>
                <a:cs typeface="Times New Roman" pitchFamily="18" charset="0"/>
              </a:rPr>
              <a:t> of RNA-</a:t>
            </a:r>
            <a:r>
              <a:rPr lang="tr-TR" sz="1600" dirty="0" err="1">
                <a:latin typeface="Times New Roman" pitchFamily="18" charset="0"/>
                <a:cs typeface="Times New Roman" pitchFamily="18" charset="0"/>
              </a:rPr>
              <a:t>Seq</a:t>
            </a:r>
            <a:r>
              <a:rPr lang="tr-TR" sz="1600" dirty="0">
                <a:latin typeface="Times New Roman" pitchFamily="18" charset="0"/>
                <a:cs typeface="Times New Roman" pitchFamily="18" charset="0"/>
              </a:rPr>
              <a:t> data </a:t>
            </a:r>
            <a:r>
              <a:rPr lang="tr-TR" sz="1600" dirty="0" err="1">
                <a:latin typeface="Times New Roman" pitchFamily="18" charset="0"/>
                <a:cs typeface="Times New Roman" pitchFamily="18" charset="0"/>
              </a:rPr>
              <a:t>via</a:t>
            </a:r>
            <a:r>
              <a:rPr lang="tr-TR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>
                <a:latin typeface="Times New Roman" pitchFamily="18" charset="0"/>
                <a:cs typeface="Times New Roman" pitchFamily="18" charset="0"/>
              </a:rPr>
              <a:t>bagging</a:t>
            </a:r>
            <a:r>
              <a:rPr lang="tr-TR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>
                <a:latin typeface="Times New Roman" pitchFamily="18" charset="0"/>
                <a:cs typeface="Times New Roman" pitchFamily="18" charset="0"/>
              </a:rPr>
              <a:t>support</a:t>
            </a:r>
            <a:r>
              <a:rPr lang="tr-TR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>
                <a:latin typeface="Times New Roman" pitchFamily="18" charset="0"/>
                <a:cs typeface="Times New Roman" pitchFamily="18" charset="0"/>
              </a:rPr>
              <a:t>vector</a:t>
            </a:r>
            <a:r>
              <a:rPr lang="tr-TR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>
                <a:latin typeface="Times New Roman" pitchFamily="18" charset="0"/>
                <a:cs typeface="Times New Roman" pitchFamily="18" charset="0"/>
              </a:rPr>
              <a:t>machines</a:t>
            </a:r>
            <a:r>
              <a:rPr lang="tr-TR" sz="1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tr-TR" sz="1600" i="1" dirty="0" err="1">
                <a:latin typeface="Times New Roman" pitchFamily="18" charset="0"/>
                <a:cs typeface="Times New Roman" pitchFamily="18" charset="0"/>
              </a:rPr>
              <a:t>bioRxiv</a:t>
            </a:r>
            <a:r>
              <a:rPr lang="tr-TR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tr-TR" sz="1600" dirty="0" err="1">
                <a:latin typeface="Times New Roman" pitchFamily="18" charset="0"/>
                <a:cs typeface="Times New Roman" pitchFamily="18" charset="0"/>
              </a:rPr>
              <a:t>doi</a:t>
            </a:r>
            <a:r>
              <a:rPr lang="tr-TR" sz="1600" dirty="0">
                <a:latin typeface="Times New Roman" pitchFamily="18" charset="0"/>
                <a:cs typeface="Times New Roman" pitchFamily="18" charset="0"/>
              </a:rPr>
              <a:t>: http://</a:t>
            </a:r>
            <a:r>
              <a:rPr lang="tr-TR" sz="1600" dirty="0" err="1">
                <a:latin typeface="Times New Roman" pitchFamily="18" charset="0"/>
                <a:cs typeface="Times New Roman" pitchFamily="18" charset="0"/>
              </a:rPr>
              <a:t>dx.doi.org</a:t>
            </a:r>
            <a:r>
              <a:rPr lang="tr-TR" sz="1600" dirty="0">
                <a:latin typeface="Times New Roman" pitchFamily="18" charset="0"/>
                <a:cs typeface="Times New Roman" pitchFamily="18" charset="0"/>
              </a:rPr>
              <a:t>/10.1101/007526</a:t>
            </a:r>
            <a:endParaRPr lang="tr-TR" sz="1600" dirty="0">
              <a:latin typeface="Times New Roman" pitchFamily="18" charset="0"/>
              <a:ea typeface="Calibri"/>
              <a:cs typeface="Times New Roman" pitchFamily="18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Zararsiz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G, et al. (2017)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MLSeq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: Machine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learning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interface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RNA-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Seq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data. R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package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version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2.0.0.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Zararsiz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G, et al. (2017)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 comprehensive simulation study on classification of RNA-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Seq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data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tr-TR" sz="1600" i="1" dirty="0" err="1" smtClean="0">
                <a:latin typeface="Times New Roman" pitchFamily="18" charset="0"/>
                <a:cs typeface="Times New Roman" pitchFamily="18" charset="0"/>
              </a:rPr>
              <a:t>Plos</a:t>
            </a:r>
            <a:r>
              <a:rPr lang="tr-TR" sz="16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600" i="1" dirty="0" err="1" smtClean="0">
                <a:latin typeface="Times New Roman" pitchFamily="18" charset="0"/>
                <a:cs typeface="Times New Roman" pitchFamily="18" charset="0"/>
              </a:rPr>
              <a:t>One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, https://doi.org/10.1371/journal.pone.0182507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tr-TR" sz="1600" dirty="0" err="1" smtClean="0">
                <a:latin typeface="Times New Roman" pitchFamily="18" charset="0"/>
                <a:cs typeface="Times New Roman" pitchFamily="18" charset="0"/>
              </a:rPr>
              <a:t>Zararsiz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 G, et al. (2017)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voomDDA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: discovery of diagnostic biomarkers and classification of RNA-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seq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data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tr-TR" sz="1600" i="1" dirty="0" err="1" smtClean="0">
                <a:latin typeface="Times New Roman" pitchFamily="18" charset="0"/>
                <a:cs typeface="Times New Roman" pitchFamily="18" charset="0"/>
              </a:rPr>
              <a:t>PeerJ</a:t>
            </a:r>
            <a:r>
              <a:rPr lang="tr-TR" sz="1600" dirty="0" smtClean="0">
                <a:latin typeface="Times New Roman" pitchFamily="18" charset="0"/>
                <a:cs typeface="Times New Roman" pitchFamily="18" charset="0"/>
              </a:rPr>
              <a:t>, 5:e3890 https://doi.org/10.7717/peerj.3890</a:t>
            </a:r>
          </a:p>
        </p:txBody>
      </p:sp>
      <p:sp>
        <p:nvSpPr>
          <p:cNvPr id="9" name="AutoShape 5" descr="data:image/jpeg;base64,/9j/4AAQSkZJRgABAQAAAQABAAD/2wCEAAkGBxQHEBMQBxMQExQSFRoYFxgTFBsYGxkdGR0iGhgVGhcYHjQgHyYlGxQXIT0iJik3Li4uGyszRDMsNzQuMSsBCgoKDg0OGxAQGzckHyUyNDI0LzcxLDQ0NTQsLCw1LywsNDQsNCw0Kyw0LC4uNDcsLDQsLC0sLiwsLCwsNDUsNP/AABEIAKsBJwMBIgACEQEDEQH/xAAbAAEAAgMBAQAAAAAAAAAAAAAABAYBAwUCB//EAEMQAAEDAgMDCAcGBAUFAQAAAAEAAgMEEQUSITFRkgYTFBUiQVJxM0NhcsHC0QcjMnOBsUKRoaJiY4KjshYkU+HwNP/EABgBAQEBAQEAAAAAAAAAAAAAAAACAQME/8QAKxEBAAECBAQFBAMAAAAAAAAAAAECEQMSITFBUZHhInGhsdEyYYHBEyPw/9oADAMBAAIRAxEAPwD69h9EyaJrpASSNe07f5qR1dHuPG76phXoWeXxUtBE6uj3Hjd9U6uj3Hjd9VLRBE6uj3Hjd9U6uj3Hjd9VLVdxLlE6krmUsbGFp5nO4uId9+ZWsyC1jlNPrfud7NQ6/V0e48bvqnV0e48bvquG/lewYn0ABuRsL3ueTrnYGPyNbbUZJQcw7wR3FWKmqG1TQ+nIc07CEGnq6PceN31Tq6PceN31UtEETq6PceN31Tq6PceN31UtEETq6PceN31Tq6PceN31UtEETq6PceN31Tq6PceN31UtEETq6PceN31Tq6PceN31UtEETq6PceN31Tq6PceN31UtEETq6PceN31Tq6PceN31UtEETq6PceN31Tq6PceN31UtEETq6PceN31Tq6PceN31UtEETq6PceN31Tq6PceN31UtEETq6PceN31Tq6PceN31UtEETq6PceN31Tq6PceN31UtEETq6PceN31Tq6PceN31UtEETq6PceN31Tq6PceN31UtEHLrKZtMWGG4Jdb8RP8ACd59iLdinq/f+Vyyg9YV6Fnl8VLUTCvQs8vipaAiIgKPLQxzSNlmjjdIwENcWguaDoQCdRe5/mpCIOfX0kccLjGxg5uF7WWaBlaW6tbuHZboNwWzCCXQsLnPddo1fluR3fgFl7xP0Ev5bv8AiVXMD5HRQ0kcc7qnMGWJbVzDu2hrXBg27MtvNZN+DpRFExOabfi/7haYpWzDNCQ4a6g3Gmh1HtC9qq/Z3hTcIp5YmOe4tqJWnMdOw4taWt2C7A13tJVqSmbxeW49FOHiTTTN4jiIiLXIREQEREBERAREQEREBERAREQEWuWoZCWtlc1pebNBIBcdtgDt/RbEBF5c8MsHkC5sLnadw/kvSAiIgIiICIiCDinq/f8AlcsrGKer9/5XLKD1hXoWeXxUtRMK9Czy+KloCIiAiLm1WOQ0tQymmcecky2AY4gZs2TM4Czc3NPAudS225BJxP0Ev5bv2K04JbmGZObtb1bCxvCSo2KYvG10lI/nBI6GRzbxuDXBrQXWfbKbZ29/7FTMJvzLOc5y9vWZc39miCFgv3VTWxn/AMrJB5PjaP8AlE9dlcUfcYmf8+lH+zJ9KgLtLKXbG3iecR7W94ERFriIiICIiAiIgIiICIiAiIgLn49SSV1PJHRP5t7hodl9dWkjUZhcXGovcLoKPiEJqI3Na7Lcbe7yPsOxZVs2mqaZiqN4U7FsIf0WlpKyqp46gyF0bpHDNdn3kcERf2nAPbEC7aWt3kWseM0NRWiPoM4gIBzWBcCTbZqNlj/NcflJQienp6WSqZC6SQOY7U3c3tRMYfCJeaOp1AA711ccwmXFBHzE5hLQc2XnbOJt/wCOVmyx2329yU7NqrmuZqneWvlDh8dRPQzSuhY+Go7JkIDnB0bwY477SdDbc1d1VflRhjKuro5JapkT2SDmo3hpz5TnkLAdcxa21+4ea72HYlFibS/DpGStBsSxwIva9tPYQfIgrUpSIiAiIgIiIIOKer9/5XLKxinq/f8AlcsoPWFehZ5fFS1Ewr0LPL4qWgIiIC41dydZWVTaovka5oZdrbZXc1nMRNxcZTO86EX0uuyiCuVnJ8Me6rnlkkkjpnxi7Y23BaMxc5jAXXLM1r2BcbDZbrYM3LAwENGn8MjpBxOAP0WzE/QS/lu/YrXgzs0DNWHTaxhYOEkn+qCFjB5mroZNO0+SEn2PjLx/dA1dpcblWebhjlb6qogd+hkax/8AY9y7KmN5dq9cOmfOPW/7ERFTiIiICIiAiIgIiICIiAiIgLmco8K67ppKdr3Rl4HaGuw3yuH8TTaxb3gkLpogqP8A0Y40EVCal4DHGQua23aF3RtjbfsMZIWODLnRgbe112MZwY4qI800kZYDcxlzcxNtzhu/qusiDl41g4xV0DnENMMhffLckFjmFoPd+MH/AE7Fo5LYG7BI3tqJGyueWatZkFo42xNGUuOuWMEm+0rtogIiICIiAiIgg4p6v3/lcsrGKer9/wCVyyg9YV6Fnl8VLUTCvQs8vipaAiIgIixfuQR8T9BL+W79ivOE3MLOd5y9vWZM3+32VnEz9zKP8t37Fa8FAEDMoYNP4Hl44iAUGnlRAamiqWRfiML8tvEGkt/qAp1HOKmNkjdj2tcP1F/itr25wQ7YdFx+R5tQwMO2JpiPnETGf+Cni7b4XlPvHZ2URFTiIiICIiAiIgIiICIiAiIgIiICIiAiIgIiICIiAiIgg4p6v3/lcsrGKer9/wCVyyg9YV6Fnl8VLUTCvQs8vipaAiIgKq4vgM1ViMVVCI3MYIrOc6zo+b50yBot6wTRtOo0brfQK1Igp9Thc0lZJWVUEMbRSOYHRvBe5z2gv5w5QXBpja1o8z3gCx4M7NAy5B07ozH/AGO1+q2Yn6CX8t37FecKuYWc4JAbbJC0u/sNkEtcHkzO1slXTsc3NDUvdlB1DZQJQbe89w/Rd5UilwmHAMUlfRtLpKqEvjaXEgOL/vh5G8btdljbcorm1pejByTRXFU8Lx5xPxdYMQrZmzsjoGtcNC+/de9g427Ogv8A/a+66epjjcYo4rgfwvc4+YaWi6mUVN0ZtibuJu53iJ2n/wBblIWZJm953eTLM8UTDKo1UYdKAHjR4HcR3EHZv/VS1AxBnRr1EFgWjtg6B7R8R3H9Ftw+vZiDc1OTobEHQjzC2mq3hndsTwlKREVqEREBERAREQEREBERAREQEREBERAREQEREEHFPV+/8rllYxT1fv8AyuWUHrCvQs8vipaiYV6Fnl8VLQEREBERBGxP0Ev5bv2K1YIQYGc3ktb+CQyDiIC24n6CX8t37FeMHdnhYXEnTvjMf9jtUExVSraaSpZVxnsGpETr66PBjuD+a5gtuCslbP0aNz/CDYbz3D9TYLm4rhploJII9XiO7T/mN7bXcYBXOuLz5aqw4pnEpirb5dlFGw2rFfDHNHskY14/1C/xUldGTExNpYIzCztQVz6GIUEjoYxZjxnZ/QPb/wAT+q6Kh4nGcokiF3RHOPbbRzf1aSFNUceSKuaYi8xvErQ5moIuPIr0qUIo9dXR4czPXyMjbma3M9waLuNmi53kriV/K+JoezBGvrpmBwyUwztDh/C+Ufds8ib+woLGipXJTlPX4vTNlqcP7RJF+dEQdY7QyQZhu17we5RqPl1URV88OP0UtPTxBv3rWukDCRcPe9gylrtdQLNy699gvyKLTYlDVhjqWWJ4luYyx7SH2FzlsdbDcpSAiIgIiICIiAiIgIiICIiAiIgg4p6v3/lcsrGKer9/5XLKD1hXoWeXxUtRMK9Czy+KloCIiAqri+LT0+JRQwlwiIiOUR3EgcZeeJfa45tscR0I/Hre4VqRBWq2ullqHNjcHU0tDJI0CMghwLQCXnXVrz2bDZ3rs4TcQs5wSA22SFpd/NpIXvE/QS/lu/YrTgz2CnYYuaDQPVuzN9utggzXffSRRf4s7vJmo/vLf5KcuVhNW3EJJZIjss1oO3KNc36kn+S6qiib6ppm+ri8lfuY5ac7aaeSP/STzkY/SOVg/RdpcSD/ALXEZG91TA2Qe9E7JIeGSH+S7a2nZ6MfWvNz167+txERU4uLhNQ+KZ9PIyzG5iy+0C+lt47XdsWrH+WNLgMrKete4zyC7Io2F73EmzW2GjS4mwzEA2OuhWeU2KMpAxlP95VOd9xEwgvLrbXeFlvxOOgHtsDzcH5KQ10ra/HBz1Y13aJuGRlv4Ymx7MrNoJ1JObv0iiMukppi2jRjHI5/LVrXcqXGENdeKCEg82DbNzkhFnvLbt07Lb6X2m4UNGzD4mQ0TQyONoa1o2ADQBb0VqEREFI5QfZvDilZHXUMr6WVhzEwtFnOGrHkb7ix8Q09q1coOXUvI4Rt5TU+fO6zZ6c2ic0C7yWv7TH22R3IPi0Nr4tU9OypAFQ1rwCCA4Ai42HXvCDNPMKljXxate0OGltCLjQ+a2Ko4th03JeOSp5KNL2NBc+jOrHb3Q98R78ou02/Dc3W3kBys/6op81WwQ1DPxxnQlp1ZM1h7WRwOhPeCLnaQtKIiAiIgIiICIiAiIgIiIIOKer9/wCVyysYp6v3/lcsoPWFehZ5fFS1Ewr0LPL4qWgIiICIiCNifoJfy3fsVBhqHPhjjhcTJILXMZZlaNr8jtdO7ebKdifoJfy3fsVC5OU7mRCSqDw94Gj3Zi1o/C3Nc+fmVNV50ZPJPo6NlE3LTNDR+/tJW9EWxERpDYiyn8tcEqamenrcLlf/ANrcujbYOIvd/N6WLnNAGV2hsFaaKrZXRslpHBzHtDmkd4K3qp4xiDeRTnzyhzqWYlxY212TEE9gE2yyWJPcHa7CbTbLN3riqceiMPjTt9/t58Y/PFbFw8W5Qc09tPgzRUVMjczWh3YY06CWZ4/C2+z+J2wA6kcmWvl5bwOZgWanpZQWuqX3EjrGzmwRggjUFud1gLaB21TeQPJJvI6l5iN/OOc4ve7LlBNgAGjaAABoSVbyzExNpQeSvIY4JWy11ZUvnlmac3Zyi7rF9+0btBa0Nb/CL6nu7OI0k0c4noj2QBnaNrrbdNjiR+y7SKaqYqhFVN2uCZtQ0PhNwVsXHxYSUJ5zDG3zntttcX7nW3nYSp1JXNqLNd2X21Y7Qjfodo9oWRXrlncirW0pSLDXBwu0gj2LKtQiIgLl41gcWLgGXMyVno5ojlkjO9rt29pu094K6iIPnvJzFcTwSSc8t2GSDPZs0LA4NIt28kfaERFtS0kEG9grvSYnDW5ehzRSZ2Z25Hh12XtnFjqLm11LVJqvs5iNecRwueallPatEGlmfYXlrhqC24Le+97goLsiofKflZW8k2R9YU0dTnka0S0+YNP+B0RuWPdsb2iCT+hsuHcpqXEI3SRTRt5tuaVr3Br4tLkSMOrSO+6DrotNJUsrY2y0jmvY9oc1zTcOB1BBW5AREQEREBERBBxT1fv/ACuWVjFPV+/8rllB6wr0LPL4qWomFehZ5fFS0BERAUPGMQGFQSTyAuDB+EbSSbNbc7yQLqYtNZSsrY3RVTQ5jwQ4HvBQc2DEetKOWQsLHATRuaSDZ0ZdG6xG0XaSDu3Lm4Vyvw6mhYzpuGssPwxzxho/S4W/GascloIY8JjjHOSPA5xxyg5JJ3uc7aS4xu1JuS6+q7dBU9MijlALecY19jtGYA2P80Fab9pWGlpd0pujnNsGPc42Nrta1pJB2gjauVF9qcVXVupcPp5n6DK+RzYRcAl+cS2LGgZbEi5JtbZf6EiD5lyhxHEqyopTRVdBSxuc5rxFO2XLoSXSGRoDuyHWAFg623QjsV2D4a6GV2KTCqdkcTJNUCSQaXPNguysOmxgAV1RJi7aappm8aSpomZyZjJwOoglgYCejPlaXNG08zJfMTt7Dr3OwhaMD+06kroy/ES6nOctGZrnNI7jna2w0toVb8UmfTQSyUbOckZG9zGXtmcGktbc7LkAX9qjcncSOKwCSSwcHvY8Bpblcxxa5tiTsI2g2KnLMbPR/PTVE/yU3nne0/E9LuFRfaRQ1M8kT5WxsaLsle4Bj+5wF9W27r7VtqvtEoKeaOIVDHiS93sIcxm7O4bL/wBO+wVrRLTzTNeFf6Z69v8Aeiq4r9oVBh8fOMqI5jcDJC5r3G+02vsAudf3ss1/K7DKuI8/V0xGW4s8Zxpfst/Fm9lrq0okxM7pvhTFppnr2UHk5ysozTtdDXRwkk3jqC0WPu3uPMOsmGfaRDLNMyqlhysNmuztY128xl57Q8zf9FeKt7o43mla1zw0lrXOygnuBdY287Ko4byzkrXUgMcYE8NM94Dje9TzgGTeGmA3vtB7raxGHMWtNk/08KZj89nmT7TaJk7Is/YcCXSAgtYe4EtJ9uoUjFftHoKCMPhmZOS4DLEbu1OrjuAGqtyKrVc1RVh6eGevZW38vMPYwv6XAbNvlDgXeQbtv7F4w3l/QV0TZHVMMRcNWSva17TuIv8A1Gis6LdS+HbaevZVKD7Q6CsfK01DI+bdYGUhoeLfiYSdRe43rL/tDoGVDYOkRkOaXc6HDmwRsYX32nX2ab7K1Km1/KqopI6h74IgKaqMcha4yBkIh57niOyXHVgLW7L99tVqubc2Ff6Z69m7FftDoKBrSJ45szwLQkPLRfV7rHQDbv3XXP5X4rg2OU7+s5qWUtaSwxuaZmnaObO0G9vZv0ur1G/nGhzdQQD/ADXpLTzZmw9PDPXs+W8ncRpcMpmHAMWbDcZnQ1xjeM51e52yRpc4kmzsutwFG5J/aVOBN16aWWz7tyzsidY3uGCUNa5otpd2bftC+tolp5mbD18M9ez5e37XGGtaySPJSWs57iHPDjrzn3bnNyjRthcm9+6x6+M/ajRUPNdBeKkPd2+bcOw3vJvtP+H9leVVMf5USYVNOyJsMrYaZ0pAcQYz2RGJTsAeS86C4ay+q3UzYd48Onn2WeCZtQ1r4CHNcAWkbCDqCti5fJzEnYrCX1DWtcyaaJ2X8JMMros7b62OS9u69tV1FrkIiIIOKer9/wCVyysYp6v3/lcsoPWFehZ5fFS1WWzOj0jc4AdwcVnpL/G/iKCyoq10l/jfxFOkv8b+IoLKirXSX+N/EU6S/wAb+IoO/V0kda3JWMZI24OV7Q4XGw2K3AW2KtdJf438RTpL/G/iKCyoq10l/jfxFOkv8b+IoLKirXSX+N/EU6S/xv4igsU0TZ2lkwDmuBDg4XBB0IIO0ELzTU7KRgjpWtYxuxrAGgeQGir/AEl/jfxFOkv8b+IoLKirXSX+N/EU6S/xv4igsqKtdJf438RTpL/G/iKCyqK3DomOY5kUQdE3KwhguweFptoPYFxOkv8AG/iKdJf438RQWVFWukv8b+Ip0l/jfxFBZUVa6S/xv4inSX+N/EUFlUSowyGq/wD0xRPu8P7TGntAZQ/UbQNL7lxekv8AG/iKdJf438RQWVFWukv8b+Ip0l/jfxFBZUVa6S/xv4inSX+N/EUFlUR+Fwve6V8MJe8Wc4xtLnAjKQTa5GUW8tFxekv8b+Ip0l/jfxFBYaanbSsEdM1rGNFg1oAAG4ALYq10l/jfxFOkv8b+IoLKirXSX+N/EU6S/wAb+IoOvinq/f8AlcsrlQSGV7RK5xtc6knuKI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12" name="AutoShape 7" descr="data:image/jpeg;base64,/9j/4AAQSkZJRgABAQAAAQABAAD/2wCEAAkGBxQHEBMQBxMQExQSFRoYFxgTFBsYGxkdGR0iGhgVGhcYHjQgHyYlGxQXIT0iJik3Li4uGyszRDMsNzQuMSsBCgoKDg0OGxAQGzckHyUyNDI0LzcxLDQ0NTQsLCw1LywsNDQsNCw0Kyw0LC4uNDcsLDQsLC0sLiwsLCwsNDUsNP/AABEIAKsBJwMBIgACEQEDEQH/xAAbAAEAAgMBAQAAAAAAAAAAAAAABAYBAwUCB//EAEMQAAEDAgMDCAcGBAUFAQAAAAEAAgMEEQUSITFRkgYTFBUiQVJxM0NhcsHC0QcjMnOBsUKRoaJiY4KjshYkU+HwNP/EABgBAQEBAQEAAAAAAAAAAAAAAAACAQME/8QAKxEBAAECBAQFBAMAAAAAAAAAAAECEQMSITFBUZHhInGhsdEyYYHBEyPw/9oADAMBAAIRAxEAPwD69h9EyaJrpASSNe07f5qR1dHuPG76phXoWeXxUtBE6uj3Hjd9U6uj3Hjd9VLRBE6uj3Hjd9U6uj3Hjd9VLVdxLlE6krmUsbGFp5nO4uId9+ZWsyC1jlNPrfud7NQ6/V0e48bvqnV0e48bvquG/lewYn0ABuRsL3ueTrnYGPyNbbUZJQcw7wR3FWKmqG1TQ+nIc07CEGnq6PceN31Tq6PceN31UtEETq6PceN31Tq6PceN31UtEETq6PceN31Tq6PceN31UtEETq6PceN31Tq6PceN31UtEETq6PceN31Tq6PceN31UtEETq6PceN31Tq6PceN31UtEETq6PceN31Tq6PceN31UtEETq6PceN31Tq6PceN31UtEETq6PceN31Tq6PceN31UtEETq6PceN31Tq6PceN31UtEETq6PceN31Tq6PceN31UtEETq6PceN31Tq6PceN31UtEETq6PceN31Tq6PceN31UtEETq6PceN31Tq6PceN31UtEHLrKZtMWGG4Jdb8RP8ACd59iLdinq/f+Vyyg9YV6Fnl8VLUTCvQs8vipaAiIgKPLQxzSNlmjjdIwENcWguaDoQCdRe5/mpCIOfX0kccLjGxg5uF7WWaBlaW6tbuHZboNwWzCCXQsLnPddo1fluR3fgFl7xP0Ev5bv8AiVXMD5HRQ0kcc7qnMGWJbVzDu2hrXBg27MtvNZN+DpRFExOabfi/7haYpWzDNCQ4a6g3Gmh1HtC9qq/Z3hTcIp5YmOe4tqJWnMdOw4taWt2C7A13tJVqSmbxeW49FOHiTTTN4jiIiLXIREQEREBERAREQEREBERAREQEWuWoZCWtlc1pebNBIBcdtgDt/RbEBF5c8MsHkC5sLnadw/kvSAiIgIiICIiCDinq/f8AlcsrGKer9/5XLKD1hXoWeXxUtRMK9Czy+KloCIiAiLm1WOQ0tQymmcecky2AY4gZs2TM4Czc3NPAudS225BJxP0Ev5bv2K04JbmGZObtb1bCxvCSo2KYvG10lI/nBI6GRzbxuDXBrQXWfbKbZ29/7FTMJvzLOc5y9vWZc39miCFgv3VTWxn/AMrJB5PjaP8AlE9dlcUfcYmf8+lH+zJ9KgLtLKXbG3iecR7W94ERFriIiICIiAiIgIiICIiAiIgLn49SSV1PJHRP5t7hodl9dWkjUZhcXGovcLoKPiEJqI3Na7Lcbe7yPsOxZVs2mqaZiqN4U7FsIf0WlpKyqp46gyF0bpHDNdn3kcERf2nAPbEC7aWt3kWseM0NRWiPoM4gIBzWBcCTbZqNlj/NcflJQienp6WSqZC6SQOY7U3c3tRMYfCJeaOp1AA711ccwmXFBHzE5hLQc2XnbOJt/wCOVmyx2329yU7NqrmuZqneWvlDh8dRPQzSuhY+Go7JkIDnB0bwY477SdDbc1d1VflRhjKuro5JapkT2SDmo3hpz5TnkLAdcxa21+4ea72HYlFibS/DpGStBsSxwIva9tPYQfIgrUpSIiAiIgIiIIOKer9/5XLKxinq/f8AlcsoPWFehZ5fFS1Ewr0LPL4qWgIiIC41dydZWVTaovka5oZdrbZXc1nMRNxcZTO86EX0uuyiCuVnJ8Me6rnlkkkjpnxi7Y23BaMxc5jAXXLM1r2BcbDZbrYM3LAwENGn8MjpBxOAP0WzE/QS/lu/YrXgzs0DNWHTaxhYOEkn+qCFjB5mroZNO0+SEn2PjLx/dA1dpcblWebhjlb6qogd+hkax/8AY9y7KmN5dq9cOmfOPW/7ERFTiIiICIiAiIgIiICIiAiIgLmco8K67ppKdr3Rl4HaGuw3yuH8TTaxb3gkLpogqP8A0Y40EVCal4DHGQua23aF3RtjbfsMZIWODLnRgbe112MZwY4qI800kZYDcxlzcxNtzhu/qusiDl41g4xV0DnENMMhffLckFjmFoPd+MH/AE7Fo5LYG7BI3tqJGyueWatZkFo42xNGUuOuWMEm+0rtogIiICIiAiIgg4p6v3/lcsrGKer9/wCVyyg9YV6Fnl8VLUTCvQs8vipaAiIgIixfuQR8T9BL+W79ivOE3MLOd5y9vWZM3+32VnEz9zKP8t37Fa8FAEDMoYNP4Hl44iAUGnlRAamiqWRfiML8tvEGkt/qAp1HOKmNkjdj2tcP1F/itr25wQ7YdFx+R5tQwMO2JpiPnETGf+Cni7b4XlPvHZ2URFTiIiICIiAiIgIiICIiAiIgIiICIiAiIgIiICIiAiIgg4p6v3/lcsrGKer9/wCVyyg9YV6Fnl8VLUTCvQs8vipaAiIgKq4vgM1ViMVVCI3MYIrOc6zo+b50yBot6wTRtOo0brfQK1Igp9Thc0lZJWVUEMbRSOYHRvBe5z2gv5w5QXBpja1o8z3gCx4M7NAy5B07ozH/AGO1+q2Yn6CX8t37FecKuYWc4JAbbJC0u/sNkEtcHkzO1slXTsc3NDUvdlB1DZQJQbe89w/Rd5UilwmHAMUlfRtLpKqEvjaXEgOL/vh5G8btdljbcorm1pejByTRXFU8Lx5xPxdYMQrZmzsjoGtcNC+/de9g427Ogv8A/a+66epjjcYo4rgfwvc4+YaWi6mUVN0ZtibuJu53iJ2n/wBblIWZJm953eTLM8UTDKo1UYdKAHjR4HcR3EHZv/VS1AxBnRr1EFgWjtg6B7R8R3H9Ftw+vZiDc1OTobEHQjzC2mq3hndsTwlKREVqEREBERAREQEREBERAREQEREBERAREQEREEHFPV+/8rllYxT1fv8AyuWUHrCvQs8vipaiYV6Fnl8VLQEREBERBGxP0Ev5bv2K1YIQYGc3ktb+CQyDiIC24n6CX8t37FeMHdnhYXEnTvjMf9jtUExVSraaSpZVxnsGpETr66PBjuD+a5gtuCslbP0aNz/CDYbz3D9TYLm4rhploJII9XiO7T/mN7bXcYBXOuLz5aqw4pnEpirb5dlFGw2rFfDHNHskY14/1C/xUldGTExNpYIzCztQVz6GIUEjoYxZjxnZ/QPb/wAT+q6Kh4nGcokiF3RHOPbbRzf1aSFNUceSKuaYi8xvErQ5moIuPIr0qUIo9dXR4czPXyMjbma3M9waLuNmi53kriV/K+JoezBGvrpmBwyUwztDh/C+Ufds8ib+woLGipXJTlPX4vTNlqcP7RJF+dEQdY7QyQZhu17we5RqPl1URV88OP0UtPTxBv3rWukDCRcPe9gylrtdQLNy699gvyKLTYlDVhjqWWJ4luYyx7SH2FzlsdbDcpSAiIgIiICIiAiIgIiICIiAiIgg4p6v3/lcsrGKer9/5XLKD1hXoWeXxUtRMK9Czy+KloCIiAqri+LT0+JRQwlwiIiOUR3EgcZeeJfa45tscR0I/Hre4VqRBWq2ullqHNjcHU0tDJI0CMghwLQCXnXVrz2bDZ3rs4TcQs5wSA22SFpd/NpIXvE/QS/lu/YrTgz2CnYYuaDQPVuzN9utggzXffSRRf4s7vJmo/vLf5KcuVhNW3EJJZIjss1oO3KNc36kn+S6qiib6ppm+ri8lfuY5ac7aaeSP/STzkY/SOVg/RdpcSD/ALXEZG91TA2Qe9E7JIeGSH+S7a2nZ6MfWvNz167+txERU4uLhNQ+KZ9PIyzG5iy+0C+lt47XdsWrH+WNLgMrKete4zyC7Io2F73EmzW2GjS4mwzEA2OuhWeU2KMpAxlP95VOd9xEwgvLrbXeFlvxOOgHtsDzcH5KQ10ra/HBz1Y13aJuGRlv4Ymx7MrNoJ1JObv0iiMukppi2jRjHI5/LVrXcqXGENdeKCEg82DbNzkhFnvLbt07Lb6X2m4UNGzD4mQ0TQyONoa1o2ADQBb0VqEREFI5QfZvDilZHXUMr6WVhzEwtFnOGrHkb7ix8Q09q1coOXUvI4Rt5TU+fO6zZ6c2ic0C7yWv7TH22R3IPi0Nr4tU9OypAFQ1rwCCA4Ai42HXvCDNPMKljXxate0OGltCLjQ+a2Ko4th03JeOSp5KNL2NBc+jOrHb3Q98R78ou02/Dc3W3kBys/6op81WwQ1DPxxnQlp1ZM1h7WRwOhPeCLnaQtKIiAiIgIiICIiAiIgIiIIOKer9/wCVyysYp6v3/lcsoPWFehZ5fFS1Ewr0LPL4qWgIiICIiCNifoJfy3fsVBhqHPhjjhcTJILXMZZlaNr8jtdO7ebKdifoJfy3fsVC5OU7mRCSqDw94Gj3Zi1o/C3Nc+fmVNV50ZPJPo6NlE3LTNDR+/tJW9EWxERpDYiyn8tcEqamenrcLlf/ANrcujbYOIvd/N6WLnNAGV2hsFaaKrZXRslpHBzHtDmkd4K3qp4xiDeRTnzyhzqWYlxY212TEE9gE2yyWJPcHa7CbTbLN3riqceiMPjTt9/t58Y/PFbFw8W5Qc09tPgzRUVMjczWh3YY06CWZ4/C2+z+J2wA6kcmWvl5bwOZgWanpZQWuqX3EjrGzmwRggjUFud1gLaB21TeQPJJvI6l5iN/OOc4ve7LlBNgAGjaAABoSVbyzExNpQeSvIY4JWy11ZUvnlmac3Zyi7rF9+0btBa0Nb/CL6nu7OI0k0c4noj2QBnaNrrbdNjiR+y7SKaqYqhFVN2uCZtQ0PhNwVsXHxYSUJ5zDG3zntttcX7nW3nYSp1JXNqLNd2X21Y7Qjfodo9oWRXrlncirW0pSLDXBwu0gj2LKtQiIgLl41gcWLgGXMyVno5ojlkjO9rt29pu094K6iIPnvJzFcTwSSc8t2GSDPZs0LA4NIt28kfaERFtS0kEG9grvSYnDW5ehzRSZ2Z25Hh12XtnFjqLm11LVJqvs5iNecRwueallPatEGlmfYXlrhqC24Le+97goLsiofKflZW8k2R9YU0dTnka0S0+YNP+B0RuWPdsb2iCT+hsuHcpqXEI3SRTRt5tuaVr3Br4tLkSMOrSO+6DrotNJUsrY2y0jmvY9oc1zTcOB1BBW5AREQEREBERBBxT1fv/ACuWVjFPV+/8rllB6wr0LPL4qWomFehZ5fFS0BERAUPGMQGFQSTyAuDB+EbSSbNbc7yQLqYtNZSsrY3RVTQ5jwQ4HvBQc2DEetKOWQsLHATRuaSDZ0ZdG6xG0XaSDu3Lm4Vyvw6mhYzpuGssPwxzxho/S4W/GascloIY8JjjHOSPA5xxyg5JJ3uc7aS4xu1JuS6+q7dBU9MijlALecY19jtGYA2P80Fab9pWGlpd0pujnNsGPc42Nrta1pJB2gjauVF9qcVXVupcPp5n6DK+RzYRcAl+cS2LGgZbEi5JtbZf6EiD5lyhxHEqyopTRVdBSxuc5rxFO2XLoSXSGRoDuyHWAFg623QjsV2D4a6GV2KTCqdkcTJNUCSQaXPNguysOmxgAV1RJi7aappm8aSpomZyZjJwOoglgYCejPlaXNG08zJfMTt7Dr3OwhaMD+06kroy/ES6nOctGZrnNI7jna2w0toVb8UmfTQSyUbOckZG9zGXtmcGktbc7LkAX9qjcncSOKwCSSwcHvY8Bpblcxxa5tiTsI2g2KnLMbPR/PTVE/yU3nne0/E9LuFRfaRQ1M8kT5WxsaLsle4Bj+5wF9W27r7VtqvtEoKeaOIVDHiS93sIcxm7O4bL/wBO+wVrRLTzTNeFf6Z69v8Aeiq4r9oVBh8fOMqI5jcDJC5r3G+02vsAudf3ss1/K7DKuI8/V0xGW4s8Zxpfst/Fm9lrq0okxM7pvhTFppnr2UHk5ysozTtdDXRwkk3jqC0WPu3uPMOsmGfaRDLNMyqlhysNmuztY128xl57Q8zf9FeKt7o43mla1zw0lrXOygnuBdY287Ko4byzkrXUgMcYE8NM94Dje9TzgGTeGmA3vtB7raxGHMWtNk/08KZj89nmT7TaJk7Is/YcCXSAgtYe4EtJ9uoUjFftHoKCMPhmZOS4DLEbu1OrjuAGqtyKrVc1RVh6eGevZW38vMPYwv6XAbNvlDgXeQbtv7F4w3l/QV0TZHVMMRcNWSva17TuIv8A1Gis6LdS+HbaevZVKD7Q6CsfK01DI+bdYGUhoeLfiYSdRe43rL/tDoGVDYOkRkOaXc6HDmwRsYX32nX2ab7K1Km1/KqopI6h74IgKaqMcha4yBkIh57niOyXHVgLW7L99tVqubc2Ff6Z69m7FftDoKBrSJ45szwLQkPLRfV7rHQDbv3XXP5X4rg2OU7+s5qWUtaSwxuaZmnaObO0G9vZv0ur1G/nGhzdQQD/ADXpLTzZmw9PDPXs+W8ncRpcMpmHAMWbDcZnQ1xjeM51e52yRpc4kmzsutwFG5J/aVOBN16aWWz7tyzsidY3uGCUNa5otpd2bftC+tolp5mbD18M9ez5e37XGGtaySPJSWs57iHPDjrzn3bnNyjRthcm9+6x6+M/ajRUPNdBeKkPd2+bcOw3vJvtP+H9leVVMf5USYVNOyJsMrYaZ0pAcQYz2RGJTsAeS86C4ay+q3UzYd48Onn2WeCZtQ1r4CHNcAWkbCDqCti5fJzEnYrCX1DWtcyaaJ2X8JMMros7b62OS9u69tV1FrkIiIIOKer9/wCVyysYp6v3/lcsoPWFehZ5fFS1WWzOj0jc4AdwcVnpL/G/iKCyoq10l/jfxFOkv8b+IoLKirXSX+N/EU6S/wAb+IoO/V0kda3JWMZI24OV7Q4XGw2K3AW2KtdJf438RTpL/G/iKCyoq10l/jfxFOkv8b+IoLKirXSX+N/EU6S/xv4igsU0TZ2lkwDmuBDg4XBB0IIO0ELzTU7KRgjpWtYxuxrAGgeQGir/AEl/jfxFOkv8b+IoLKirXSX+N/EU6S/xv4igsqKtdJf438RTpL/G/iKCyqK3DomOY5kUQdE3KwhguweFptoPYFxOkv8AG/iKdJf438RQWVFWukv8b+Ip0l/jfxFBZUVa6S/xv4inSX+N/EUFlUSowyGq/wD0xRPu8P7TGntAZQ/UbQNL7lxekv8AG/iKdJf438RQWVFWukv8b+Ip0l/jfxFBZUVa6S/xv4inSX+N/EUFlUR+Fwve6V8MJe8Wc4xtLnAjKQTa5GUW8tFxekv8b+Ip0l/jfxFBYaanbSsEdM1rGNFg1oAAG4ALYq10l/jfxFOkv8b+IoLKirXSX+N/EU6S/wAb+IoOvinq/f8AlcsrlQSGV7RK5xtc6knuKI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6" name="Picture 2" descr="http://guzelsanat.erciyes.edu.tr/logolar/e_u_logo_jpg_96dpi_RGB.jpg"/>
          <p:cNvPicPr>
            <a:picLocks noChangeAspect="1" noChangeArrowheads="1"/>
          </p:cNvPicPr>
          <p:nvPr/>
        </p:nvPicPr>
        <p:blipFill>
          <a:blip r:embed="rId3" cstate="print"/>
          <a:srcRect l="12168" t="11154" r="11787" b="10773"/>
          <a:stretch>
            <a:fillRect/>
          </a:stretch>
        </p:blipFill>
        <p:spPr bwMode="auto">
          <a:xfrm>
            <a:off x="475013" y="6172200"/>
            <a:ext cx="667987" cy="685800"/>
          </a:xfrm>
          <a:prstGeom prst="ellipse">
            <a:avLst/>
          </a:prstGeom>
          <a:noFill/>
        </p:spPr>
      </p:pic>
      <p:sp>
        <p:nvSpPr>
          <p:cNvPr id="11" name="10 Dikdörtgen"/>
          <p:cNvSpPr/>
          <p:nvPr/>
        </p:nvSpPr>
        <p:spPr>
          <a:xfrm>
            <a:off x="0" y="4653136"/>
            <a:ext cx="1548000" cy="21431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445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EXPERIMENTAL DESIGN</a:t>
            </a:r>
            <a:endParaRPr lang="tr-TR" sz="25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619672" y="1124744"/>
            <a:ext cx="7524328" cy="5518966"/>
          </a:xfrm>
        </p:spPr>
        <p:txBody>
          <a:bodyPr>
            <a:normAutofit lnSpcReduction="10000"/>
          </a:bodyPr>
          <a:lstStyle/>
          <a:p>
            <a:pPr algn="just"/>
            <a:r>
              <a:rPr lang="tr-TR" sz="2400" dirty="0" err="1" smtClean="0"/>
              <a:t>Why</a:t>
            </a:r>
            <a:r>
              <a:rPr lang="tr-TR" sz="2400" dirty="0" smtClean="0"/>
              <a:t> </a:t>
            </a:r>
            <a:r>
              <a:rPr lang="tr-TR" sz="2400" dirty="0" err="1" smtClean="0"/>
              <a:t>experimental</a:t>
            </a:r>
            <a:r>
              <a:rPr lang="tr-TR" sz="2400" dirty="0" smtClean="0"/>
              <a:t> </a:t>
            </a:r>
            <a:r>
              <a:rPr lang="tr-TR" sz="2400" dirty="0" err="1" smtClean="0"/>
              <a:t>design</a:t>
            </a:r>
            <a:r>
              <a:rPr lang="tr-TR" sz="2400" dirty="0" smtClean="0"/>
              <a:t>?</a:t>
            </a:r>
          </a:p>
          <a:p>
            <a:pPr algn="just">
              <a:buNone/>
            </a:pPr>
            <a:endParaRPr lang="tr-TR" sz="2200" dirty="0" smtClean="0"/>
          </a:p>
          <a:p>
            <a:pPr algn="just">
              <a:buNone/>
            </a:pPr>
            <a:r>
              <a:rPr lang="tr-TR" sz="2200" dirty="0" err="1" smtClean="0"/>
              <a:t>Maximize</a:t>
            </a:r>
            <a:r>
              <a:rPr lang="tr-TR" sz="2200" dirty="0" smtClean="0"/>
              <a:t> </a:t>
            </a:r>
            <a:r>
              <a:rPr lang="tr-TR" sz="2200" dirty="0" err="1" smtClean="0"/>
              <a:t>collected</a:t>
            </a:r>
            <a:r>
              <a:rPr lang="tr-TR" sz="2200" dirty="0" smtClean="0"/>
              <a:t> </a:t>
            </a:r>
            <a:r>
              <a:rPr lang="tr-TR" sz="2200" dirty="0" err="1" smtClean="0"/>
              <a:t>information</a:t>
            </a:r>
            <a:r>
              <a:rPr lang="tr-TR" sz="2200" dirty="0" smtClean="0"/>
              <a:t> – minimize </a:t>
            </a:r>
            <a:r>
              <a:rPr lang="tr-TR" sz="2200" dirty="0" err="1" smtClean="0"/>
              <a:t>experiment</a:t>
            </a:r>
            <a:r>
              <a:rPr lang="tr-TR" sz="2200" dirty="0" smtClean="0"/>
              <a:t> </a:t>
            </a:r>
            <a:r>
              <a:rPr lang="tr-TR" sz="2200" dirty="0" err="1" smtClean="0"/>
              <a:t>costs</a:t>
            </a:r>
            <a:endParaRPr lang="tr-TR" sz="2200" dirty="0" smtClean="0"/>
          </a:p>
          <a:p>
            <a:pPr algn="just"/>
            <a:endParaRPr lang="tr-TR" sz="2400" dirty="0" smtClean="0"/>
          </a:p>
          <a:p>
            <a:pPr algn="just"/>
            <a:r>
              <a:rPr lang="tr-TR" sz="2400" dirty="0" err="1" smtClean="0"/>
              <a:t>Basic</a:t>
            </a:r>
            <a:r>
              <a:rPr lang="tr-TR" sz="2400" dirty="0" smtClean="0"/>
              <a:t> </a:t>
            </a:r>
            <a:r>
              <a:rPr lang="tr-TR" sz="2400" dirty="0" err="1" smtClean="0"/>
              <a:t>principals</a:t>
            </a:r>
            <a:r>
              <a:rPr lang="tr-TR" sz="2400" dirty="0" smtClean="0"/>
              <a:t> – </a:t>
            </a:r>
            <a:r>
              <a:rPr lang="tr-TR" sz="2400" dirty="0" err="1" smtClean="0"/>
              <a:t>Fisher</a:t>
            </a:r>
            <a:r>
              <a:rPr lang="tr-TR" sz="2400" dirty="0" smtClean="0"/>
              <a:t> (1935)</a:t>
            </a:r>
          </a:p>
          <a:p>
            <a:pPr algn="just">
              <a:buNone/>
            </a:pPr>
            <a:r>
              <a:rPr lang="tr-TR" sz="2400" dirty="0" err="1" smtClean="0"/>
              <a:t>Randomization</a:t>
            </a:r>
            <a:r>
              <a:rPr lang="tr-TR" sz="2400" dirty="0" smtClean="0"/>
              <a:t>, </a:t>
            </a:r>
            <a:r>
              <a:rPr lang="tr-TR" sz="2400" dirty="0" err="1" smtClean="0"/>
              <a:t>replication</a:t>
            </a:r>
            <a:r>
              <a:rPr lang="tr-TR" sz="2400" dirty="0" smtClean="0"/>
              <a:t> </a:t>
            </a:r>
            <a:r>
              <a:rPr lang="tr-TR" sz="2400" dirty="0" err="1" smtClean="0"/>
              <a:t>and</a:t>
            </a:r>
            <a:r>
              <a:rPr lang="tr-TR" sz="2400" dirty="0" smtClean="0"/>
              <a:t> </a:t>
            </a:r>
            <a:r>
              <a:rPr lang="tr-TR" sz="2400" dirty="0" err="1" smtClean="0"/>
              <a:t>blocking</a:t>
            </a:r>
            <a:endParaRPr lang="tr-TR" sz="2400" dirty="0" smtClean="0"/>
          </a:p>
          <a:p>
            <a:pPr algn="just">
              <a:buNone/>
            </a:pPr>
            <a:endParaRPr lang="tr-TR" sz="2400" dirty="0" smtClean="0"/>
          </a:p>
          <a:p>
            <a:pPr algn="just"/>
            <a:r>
              <a:rPr lang="tr-TR" sz="2400" dirty="0" err="1" smtClean="0"/>
              <a:t>Unreplicated</a:t>
            </a:r>
            <a:r>
              <a:rPr lang="tr-TR" sz="2400" dirty="0" smtClean="0"/>
              <a:t> </a:t>
            </a:r>
            <a:r>
              <a:rPr lang="tr-TR" sz="2400" dirty="0" err="1" smtClean="0"/>
              <a:t>or</a:t>
            </a:r>
            <a:r>
              <a:rPr lang="tr-TR" sz="2400" dirty="0" smtClean="0"/>
              <a:t> </a:t>
            </a:r>
            <a:r>
              <a:rPr lang="tr-TR" sz="2400" dirty="0" err="1" smtClean="0"/>
              <a:t>replicated</a:t>
            </a:r>
            <a:r>
              <a:rPr lang="tr-TR" sz="2400" dirty="0" smtClean="0"/>
              <a:t>?</a:t>
            </a:r>
          </a:p>
          <a:p>
            <a:pPr algn="just">
              <a:buNone/>
            </a:pPr>
            <a:endParaRPr lang="tr-TR" sz="2400" dirty="0" smtClean="0"/>
          </a:p>
          <a:p>
            <a:pPr algn="just"/>
            <a:r>
              <a:rPr lang="tr-TR" sz="2400" dirty="0" err="1" smtClean="0"/>
              <a:t>Technical</a:t>
            </a:r>
            <a:r>
              <a:rPr lang="tr-TR" sz="2400" dirty="0" smtClean="0"/>
              <a:t> </a:t>
            </a:r>
            <a:r>
              <a:rPr lang="tr-TR" sz="2400" dirty="0" err="1" smtClean="0"/>
              <a:t>or</a:t>
            </a:r>
            <a:r>
              <a:rPr lang="tr-TR" sz="2400" dirty="0" smtClean="0"/>
              <a:t> </a:t>
            </a:r>
            <a:r>
              <a:rPr lang="tr-TR" sz="2400" dirty="0" err="1" smtClean="0"/>
              <a:t>biological</a:t>
            </a:r>
            <a:r>
              <a:rPr lang="tr-TR" sz="2400" dirty="0" smtClean="0"/>
              <a:t> </a:t>
            </a:r>
            <a:r>
              <a:rPr lang="tr-TR" sz="2400" dirty="0" err="1" smtClean="0"/>
              <a:t>replicates</a:t>
            </a:r>
            <a:r>
              <a:rPr lang="tr-TR" sz="2400" dirty="0" smtClean="0"/>
              <a:t>?</a:t>
            </a:r>
          </a:p>
          <a:p>
            <a:pPr algn="just"/>
            <a:endParaRPr lang="tr-TR" sz="2400" dirty="0" smtClean="0"/>
          </a:p>
          <a:p>
            <a:pPr algn="just"/>
            <a:r>
              <a:rPr lang="en-US" sz="2400" dirty="0" smtClean="0"/>
              <a:t>Increasing the number of bio</a:t>
            </a:r>
            <a:r>
              <a:rPr lang="tr-TR" sz="2400" dirty="0" err="1" smtClean="0"/>
              <a:t>logical</a:t>
            </a:r>
            <a:r>
              <a:rPr lang="en-US" sz="2400" dirty="0" smtClean="0"/>
              <a:t> replicates </a:t>
            </a:r>
            <a:r>
              <a:rPr lang="tr-TR" sz="2400" dirty="0" smtClean="0"/>
              <a:t>(at </a:t>
            </a:r>
            <a:r>
              <a:rPr lang="tr-TR" sz="2400" dirty="0" err="1" smtClean="0"/>
              <a:t>least</a:t>
            </a:r>
            <a:r>
              <a:rPr lang="tr-TR" sz="2400" dirty="0" smtClean="0"/>
              <a:t> 3 </a:t>
            </a:r>
            <a:r>
              <a:rPr lang="tr-TR" sz="2400" dirty="0" err="1" smtClean="0"/>
              <a:t>for</a:t>
            </a:r>
            <a:r>
              <a:rPr lang="tr-TR" sz="2400" dirty="0" smtClean="0"/>
              <a:t> </a:t>
            </a:r>
            <a:r>
              <a:rPr lang="tr-TR" sz="2400" dirty="0" err="1" smtClean="0"/>
              <a:t>statistical</a:t>
            </a:r>
            <a:r>
              <a:rPr lang="tr-TR" sz="2400" dirty="0" smtClean="0"/>
              <a:t> </a:t>
            </a:r>
            <a:r>
              <a:rPr lang="tr-TR" sz="2400" dirty="0" err="1" smtClean="0"/>
              <a:t>testing</a:t>
            </a:r>
            <a:r>
              <a:rPr lang="tr-TR" sz="2400" dirty="0" smtClean="0"/>
              <a:t>) </a:t>
            </a:r>
            <a:r>
              <a:rPr lang="en-US" sz="2400" dirty="0" smtClean="0"/>
              <a:t>increases the precision and</a:t>
            </a:r>
            <a:r>
              <a:rPr lang="tr-TR" sz="2400" dirty="0" smtClean="0"/>
              <a:t> </a:t>
            </a:r>
            <a:r>
              <a:rPr lang="en-US" sz="2400" dirty="0" err="1" smtClean="0"/>
              <a:t>generalizability</a:t>
            </a:r>
            <a:r>
              <a:rPr lang="en-US" sz="2400" dirty="0" smtClean="0"/>
              <a:t> of the results</a:t>
            </a:r>
            <a:endParaRPr lang="tr-TR" sz="2400" dirty="0" smtClean="0"/>
          </a:p>
          <a:p>
            <a:pPr algn="just"/>
            <a:endParaRPr lang="tr-TR" sz="2400" dirty="0"/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dirty="0" smtClean="0">
                <a:solidFill>
                  <a:schemeClr val="tx1"/>
                </a:solidFill>
              </a:rPr>
              <a:t>MAY 22, 2014 - İZMİR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4</a:t>
            </a:fld>
            <a:endParaRPr lang="tr-TR"/>
          </a:p>
        </p:txBody>
      </p:sp>
      <p:sp>
        <p:nvSpPr>
          <p:cNvPr id="8" name="7 Sağ Ok"/>
          <p:cNvSpPr/>
          <p:nvPr/>
        </p:nvSpPr>
        <p:spPr>
          <a:xfrm rot="5400000">
            <a:off x="3692970" y="1621276"/>
            <a:ext cx="385522" cy="2295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8 Dikdörtgen"/>
          <p:cNvSpPr/>
          <p:nvPr/>
        </p:nvSpPr>
        <p:spPr>
          <a:xfrm>
            <a:off x="0" y="2071678"/>
            <a:ext cx="1548000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11 Metin kutusu"/>
          <p:cNvSpPr txBox="1"/>
          <p:nvPr/>
        </p:nvSpPr>
        <p:spPr>
          <a:xfrm>
            <a:off x="0" y="204891"/>
            <a:ext cx="1619672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STATISTICAL </a:t>
            </a:r>
            <a:r>
              <a:rPr lang="tr-TR" sz="1050" b="1" dirty="0" err="1" smtClean="0">
                <a:solidFill>
                  <a:schemeClr val="bg1"/>
                </a:solidFill>
                <a:latin typeface="Bell MT" pitchFamily="18" charset="0"/>
              </a:rPr>
              <a:t>and</a:t>
            </a:r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 MACHINE LEARNING APPROACHES </a:t>
            </a:r>
            <a:r>
              <a:rPr lang="tr-TR" sz="1050" b="1" dirty="0" err="1" smtClean="0">
                <a:solidFill>
                  <a:schemeClr val="bg1"/>
                </a:solidFill>
                <a:latin typeface="Bell MT" pitchFamily="18" charset="0"/>
              </a:rPr>
              <a:t>for</a:t>
            </a:r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 </a:t>
            </a:r>
          </a:p>
          <a:p>
            <a:pPr algn="ctr"/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RNA-SEQ DATA</a:t>
            </a:r>
          </a:p>
          <a:p>
            <a:pPr algn="ctr"/>
            <a:endParaRPr lang="tr-TR" sz="100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INTRODUCTION </a:t>
            </a:r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to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RNA-SEQ TECHN.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NORMALIZATION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MODELING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HYPOTHESIS TESTING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40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EXPERIMENTAL PROCESS</a:t>
            </a:r>
            <a:endParaRPr lang="tr-TR" sz="25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dirty="0" smtClean="0">
                <a:solidFill>
                  <a:schemeClr val="tx1"/>
                </a:solidFill>
              </a:rPr>
              <a:t>MAY 22, 2014 - İZMİR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5</a:t>
            </a:fld>
            <a:endParaRPr lang="tr-TR"/>
          </a:p>
        </p:txBody>
      </p:sp>
      <p:pic>
        <p:nvPicPr>
          <p:cNvPr id="352258" name="Picture 2" descr="http://raetschlab.org:10080/fml-migrated/raetsch/members/research/transcriptomics/images/RNA-Sequencing.png/imag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71604" y="1285860"/>
            <a:ext cx="7500926" cy="5000618"/>
          </a:xfrm>
          <a:prstGeom prst="rect">
            <a:avLst/>
          </a:prstGeom>
          <a:noFill/>
        </p:spPr>
      </p:pic>
      <p:sp>
        <p:nvSpPr>
          <p:cNvPr id="12" name="11 Metin kutusu"/>
          <p:cNvSpPr txBox="1"/>
          <p:nvPr/>
        </p:nvSpPr>
        <p:spPr>
          <a:xfrm>
            <a:off x="1571604" y="6345816"/>
            <a:ext cx="750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http://raetschlab.org</a:t>
            </a:r>
            <a:endParaRPr lang="tr-TR" dirty="0"/>
          </a:p>
        </p:txBody>
      </p:sp>
      <p:sp>
        <p:nvSpPr>
          <p:cNvPr id="9" name="8 Dikdörtgen"/>
          <p:cNvSpPr/>
          <p:nvPr/>
        </p:nvSpPr>
        <p:spPr>
          <a:xfrm>
            <a:off x="0" y="2071678"/>
            <a:ext cx="1548000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12 Metin kutusu"/>
          <p:cNvSpPr txBox="1"/>
          <p:nvPr/>
        </p:nvSpPr>
        <p:spPr>
          <a:xfrm>
            <a:off x="0" y="204891"/>
            <a:ext cx="1619672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STATISTICAL </a:t>
            </a:r>
            <a:r>
              <a:rPr lang="tr-TR" sz="1050" b="1" dirty="0" err="1" smtClean="0">
                <a:solidFill>
                  <a:schemeClr val="bg1"/>
                </a:solidFill>
                <a:latin typeface="Bell MT" pitchFamily="18" charset="0"/>
              </a:rPr>
              <a:t>and</a:t>
            </a:r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 MACHINE LEARNING APPROACHES </a:t>
            </a:r>
            <a:r>
              <a:rPr lang="tr-TR" sz="1050" b="1" dirty="0" err="1" smtClean="0">
                <a:solidFill>
                  <a:schemeClr val="bg1"/>
                </a:solidFill>
                <a:latin typeface="Bell MT" pitchFamily="18" charset="0"/>
              </a:rPr>
              <a:t>for</a:t>
            </a:r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 </a:t>
            </a:r>
          </a:p>
          <a:p>
            <a:pPr algn="ctr"/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RNA-SEQ DATA</a:t>
            </a:r>
          </a:p>
          <a:p>
            <a:pPr algn="ctr"/>
            <a:endParaRPr lang="tr-TR" sz="100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INTRODUCTION </a:t>
            </a:r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to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RNA-SEQ TECHN.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NORMALIZATION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MODELING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HYPOTHESIS TESTING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8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QUALITY ASSESSMENT </a:t>
            </a:r>
            <a:r>
              <a:rPr lang="tr-TR" sz="2500" b="1" dirty="0" err="1" smtClean="0">
                <a:solidFill>
                  <a:schemeClr val="bg1"/>
                </a:solidFill>
                <a:latin typeface="Bell MT" pitchFamily="18" charset="0"/>
              </a:rPr>
              <a:t>and</a:t>
            </a:r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 FILTERING</a:t>
            </a:r>
            <a:endParaRPr lang="tr-TR" sz="25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dirty="0" smtClean="0">
                <a:solidFill>
                  <a:schemeClr val="tx1"/>
                </a:solidFill>
              </a:rPr>
              <a:t>MAY 22, 2014 - İZMİR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6</a:t>
            </a:fld>
            <a:endParaRPr lang="tr-TR"/>
          </a:p>
        </p:txBody>
      </p:sp>
      <p:pic>
        <p:nvPicPr>
          <p:cNvPr id="398338" name="Picture 2" descr="http://seqinformatics.com/images/img8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43042" y="1125255"/>
            <a:ext cx="3643338" cy="2735793"/>
          </a:xfrm>
          <a:prstGeom prst="rect">
            <a:avLst/>
          </a:prstGeom>
          <a:noFill/>
        </p:spPr>
      </p:pic>
      <p:pic>
        <p:nvPicPr>
          <p:cNvPr id="398340" name="Picture 4" descr="http://hannonlab.cshl.edu/fastx_toolkit/bc54_nuc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30978" y="1142984"/>
            <a:ext cx="3641616" cy="2668666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68144" y="3838579"/>
            <a:ext cx="2520280" cy="29889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3689" y="3829682"/>
            <a:ext cx="3022626" cy="2823768"/>
          </a:xfrm>
          <a:prstGeom prst="rect">
            <a:avLst/>
          </a:prstGeom>
        </p:spPr>
      </p:pic>
      <p:sp>
        <p:nvSpPr>
          <p:cNvPr id="13" name="12 Dikdörtgen"/>
          <p:cNvSpPr/>
          <p:nvPr/>
        </p:nvSpPr>
        <p:spPr>
          <a:xfrm>
            <a:off x="0" y="2071678"/>
            <a:ext cx="1548000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13 Metin kutusu"/>
          <p:cNvSpPr txBox="1"/>
          <p:nvPr/>
        </p:nvSpPr>
        <p:spPr>
          <a:xfrm>
            <a:off x="0" y="204891"/>
            <a:ext cx="1619672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STATISTICAL </a:t>
            </a:r>
            <a:r>
              <a:rPr lang="tr-TR" sz="1050" b="1" dirty="0" err="1" smtClean="0">
                <a:solidFill>
                  <a:schemeClr val="bg1"/>
                </a:solidFill>
                <a:latin typeface="Bell MT" pitchFamily="18" charset="0"/>
              </a:rPr>
              <a:t>and</a:t>
            </a:r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 MACHINE LEARNING APPROACHES </a:t>
            </a:r>
            <a:r>
              <a:rPr lang="tr-TR" sz="1050" b="1" dirty="0" err="1" smtClean="0">
                <a:solidFill>
                  <a:schemeClr val="bg1"/>
                </a:solidFill>
                <a:latin typeface="Bell MT" pitchFamily="18" charset="0"/>
              </a:rPr>
              <a:t>for</a:t>
            </a:r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 </a:t>
            </a:r>
          </a:p>
          <a:p>
            <a:pPr algn="ctr"/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RNA-SEQ DATA</a:t>
            </a:r>
          </a:p>
          <a:p>
            <a:pPr algn="ctr"/>
            <a:endParaRPr lang="tr-TR" sz="100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INTRODUCTION </a:t>
            </a:r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to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RNA-SEQ TECHN.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NORMALIZATION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MODELING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HYPOTHESIS TESTING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72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ALIGNMENT</a:t>
            </a:r>
            <a:endParaRPr lang="tr-TR" sz="25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dirty="0" smtClean="0">
                <a:solidFill>
                  <a:schemeClr val="tx1"/>
                </a:solidFill>
              </a:rPr>
              <a:t>MAY 22, 2014 - İZMİR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7</a:t>
            </a:fld>
            <a:endParaRPr lang="tr-T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0073" y="908720"/>
            <a:ext cx="6016343" cy="56612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7664" y="6381328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Hansen KD, Short read alignment (using external tools), CSAMA’11, </a:t>
            </a:r>
            <a:r>
              <a:rPr lang="en-US" sz="1400" dirty="0" err="1" smtClean="0"/>
              <a:t>Brixen</a:t>
            </a:r>
            <a:r>
              <a:rPr lang="en-US" sz="1400" dirty="0" smtClean="0"/>
              <a:t>, Italy </a:t>
            </a:r>
            <a:endParaRPr lang="en-US" sz="1400" dirty="0"/>
          </a:p>
        </p:txBody>
      </p:sp>
      <p:sp>
        <p:nvSpPr>
          <p:cNvPr id="9" name="8 Dikdörtgen"/>
          <p:cNvSpPr/>
          <p:nvPr/>
        </p:nvSpPr>
        <p:spPr>
          <a:xfrm>
            <a:off x="0" y="2071678"/>
            <a:ext cx="1548000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11 Metin kutusu"/>
          <p:cNvSpPr txBox="1"/>
          <p:nvPr/>
        </p:nvSpPr>
        <p:spPr>
          <a:xfrm>
            <a:off x="0" y="204891"/>
            <a:ext cx="1619672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STATISTICAL </a:t>
            </a:r>
            <a:r>
              <a:rPr lang="tr-TR" sz="1050" b="1" dirty="0" err="1" smtClean="0">
                <a:solidFill>
                  <a:schemeClr val="bg1"/>
                </a:solidFill>
                <a:latin typeface="Bell MT" pitchFamily="18" charset="0"/>
              </a:rPr>
              <a:t>and</a:t>
            </a:r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 MACHINE LEARNING APPROACHES </a:t>
            </a:r>
            <a:r>
              <a:rPr lang="tr-TR" sz="1050" b="1" dirty="0" err="1" smtClean="0">
                <a:solidFill>
                  <a:schemeClr val="bg1"/>
                </a:solidFill>
                <a:latin typeface="Bell MT" pitchFamily="18" charset="0"/>
              </a:rPr>
              <a:t>for</a:t>
            </a:r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 </a:t>
            </a:r>
          </a:p>
          <a:p>
            <a:pPr algn="ctr"/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RNA-SEQ DATA</a:t>
            </a:r>
          </a:p>
          <a:p>
            <a:pPr algn="ctr"/>
            <a:endParaRPr lang="tr-TR" sz="100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INTRODUCTION </a:t>
            </a:r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to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RNA-SEQ TECHN.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NORMALIZATION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MODELING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HYPOTHESIS TESTING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48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ALIGNMENT</a:t>
            </a:r>
            <a:endParaRPr lang="tr-TR" sz="25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dirty="0" smtClean="0">
                <a:solidFill>
                  <a:schemeClr val="tx1"/>
                </a:solidFill>
              </a:rPr>
              <a:t>MAY 22, 2014 - İZMİR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8</a:t>
            </a:fld>
            <a:endParaRPr lang="tr-TR"/>
          </a:p>
        </p:txBody>
      </p:sp>
      <p:sp>
        <p:nvSpPr>
          <p:cNvPr id="4" name="TextBox 3"/>
          <p:cNvSpPr txBox="1"/>
          <p:nvPr/>
        </p:nvSpPr>
        <p:spPr>
          <a:xfrm>
            <a:off x="1547664" y="6381328"/>
            <a:ext cx="6667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Hansen KD</a:t>
            </a:r>
            <a:r>
              <a:rPr lang="tr-TR" sz="1400" dirty="0" smtClean="0"/>
              <a:t> (2011)</a:t>
            </a:r>
            <a:r>
              <a:rPr lang="en-US" sz="1400" dirty="0" smtClean="0"/>
              <a:t>, Short read alignment (using external tools), CSAMA’11, </a:t>
            </a:r>
            <a:r>
              <a:rPr lang="en-US" sz="1400" dirty="0" err="1" smtClean="0"/>
              <a:t>Brixen</a:t>
            </a:r>
            <a:r>
              <a:rPr lang="en-US" sz="1400" dirty="0" smtClean="0"/>
              <a:t>, Italy 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9672" y="1238071"/>
            <a:ext cx="7463466" cy="4639201"/>
          </a:xfrm>
          <a:prstGeom prst="rect">
            <a:avLst/>
          </a:prstGeom>
        </p:spPr>
      </p:pic>
      <p:sp>
        <p:nvSpPr>
          <p:cNvPr id="9" name="8 Dikdörtgen"/>
          <p:cNvSpPr/>
          <p:nvPr/>
        </p:nvSpPr>
        <p:spPr>
          <a:xfrm>
            <a:off x="0" y="2071678"/>
            <a:ext cx="1548000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11 Metin kutusu"/>
          <p:cNvSpPr txBox="1"/>
          <p:nvPr/>
        </p:nvSpPr>
        <p:spPr>
          <a:xfrm>
            <a:off x="0" y="204891"/>
            <a:ext cx="1619672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STATISTICAL </a:t>
            </a:r>
            <a:r>
              <a:rPr lang="tr-TR" sz="1050" b="1" dirty="0" err="1" smtClean="0">
                <a:solidFill>
                  <a:schemeClr val="bg1"/>
                </a:solidFill>
                <a:latin typeface="Bell MT" pitchFamily="18" charset="0"/>
              </a:rPr>
              <a:t>and</a:t>
            </a:r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 MACHINE LEARNING APPROACHES </a:t>
            </a:r>
            <a:r>
              <a:rPr lang="tr-TR" sz="1050" b="1" dirty="0" err="1" smtClean="0">
                <a:solidFill>
                  <a:schemeClr val="bg1"/>
                </a:solidFill>
                <a:latin typeface="Bell MT" pitchFamily="18" charset="0"/>
              </a:rPr>
              <a:t>for</a:t>
            </a:r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 </a:t>
            </a:r>
          </a:p>
          <a:p>
            <a:pPr algn="ctr"/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RNA-SEQ DATA</a:t>
            </a:r>
          </a:p>
          <a:p>
            <a:pPr algn="ctr"/>
            <a:endParaRPr lang="tr-TR" sz="100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INTRODUCTION </a:t>
            </a:r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to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RNA-SEQ TECHN.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NORMALIZATION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MODELING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HYPOTHESIS TESTING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4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524328" cy="850106"/>
          </a:xfrm>
        </p:spPr>
        <p:txBody>
          <a:bodyPr>
            <a:normAutofit/>
          </a:bodyPr>
          <a:lstStyle/>
          <a:p>
            <a:pPr algn="l"/>
            <a:r>
              <a:rPr lang="tr-TR" sz="2500" b="1" dirty="0" smtClean="0">
                <a:solidFill>
                  <a:schemeClr val="bg1"/>
                </a:solidFill>
                <a:latin typeface="Bell MT" pitchFamily="18" charset="0"/>
              </a:rPr>
              <a:t>FEATURE COUNTING</a:t>
            </a:r>
            <a:endParaRPr lang="tr-TR" sz="2500" b="1" dirty="0">
              <a:solidFill>
                <a:schemeClr val="bg1"/>
              </a:solidFill>
              <a:latin typeface="Bell MT" pitchFamily="18" charset="0"/>
            </a:endParaRPr>
          </a:p>
        </p:txBody>
      </p:sp>
      <p:sp>
        <p:nvSpPr>
          <p:cNvPr id="7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597352"/>
            <a:ext cx="7272808" cy="260648"/>
          </a:xfrm>
        </p:spPr>
        <p:txBody>
          <a:bodyPr/>
          <a:lstStyle/>
          <a:p>
            <a:r>
              <a:rPr lang="tr-TR" sz="900" b="1" dirty="0" smtClean="0">
                <a:solidFill>
                  <a:schemeClr val="tx1"/>
                </a:solidFill>
              </a:rPr>
              <a:t>MAY 22, 2014 - İZMİR</a:t>
            </a:r>
            <a:endParaRPr lang="tr-TR" sz="900" b="1" dirty="0">
              <a:solidFill>
                <a:schemeClr val="tx1"/>
              </a:solidFill>
            </a:endParaRPr>
          </a:p>
        </p:txBody>
      </p:sp>
      <p:sp>
        <p:nvSpPr>
          <p:cNvPr id="10" name="9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110E6-ED60-425B-9520-BE101DB9CC17}" type="slidenum">
              <a:rPr lang="tr-TR" smtClean="0"/>
              <a:pPr/>
              <a:t>9</a:t>
            </a:fld>
            <a:endParaRPr lang="tr-TR"/>
          </a:p>
        </p:txBody>
      </p:sp>
      <p:pic>
        <p:nvPicPr>
          <p:cNvPr id="399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1357298"/>
            <a:ext cx="557212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5206" y="1357298"/>
            <a:ext cx="1900171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8 Metin kutusu"/>
          <p:cNvSpPr txBox="1"/>
          <p:nvPr/>
        </p:nvSpPr>
        <p:spPr>
          <a:xfrm>
            <a:off x="2285984" y="5488560"/>
            <a:ext cx="635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# of </a:t>
            </a:r>
            <a:r>
              <a:rPr lang="tr-TR" dirty="0" err="1" smtClean="0"/>
              <a:t>mapped</a:t>
            </a:r>
            <a:r>
              <a:rPr lang="tr-TR" dirty="0" smtClean="0"/>
              <a:t> </a:t>
            </a:r>
            <a:r>
              <a:rPr lang="tr-TR" dirty="0" err="1" smtClean="0"/>
              <a:t>reads</a:t>
            </a:r>
            <a:r>
              <a:rPr lang="tr-TR" dirty="0" smtClean="0"/>
              <a:t>		</a:t>
            </a:r>
            <a:r>
              <a:rPr lang="tr-TR" dirty="0" err="1" smtClean="0"/>
              <a:t>mRNA</a:t>
            </a:r>
            <a:r>
              <a:rPr lang="tr-TR" dirty="0" smtClean="0"/>
              <a:t> </a:t>
            </a:r>
            <a:r>
              <a:rPr lang="tr-TR" dirty="0" err="1" smtClean="0"/>
              <a:t>abundance</a:t>
            </a:r>
            <a:endParaRPr lang="tr-TR" dirty="0"/>
          </a:p>
        </p:txBody>
      </p:sp>
      <p:sp>
        <p:nvSpPr>
          <p:cNvPr id="13" name="12 Yukarı Ok"/>
          <p:cNvSpPr/>
          <p:nvPr/>
        </p:nvSpPr>
        <p:spPr>
          <a:xfrm>
            <a:off x="1857356" y="5429264"/>
            <a:ext cx="357190" cy="428628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13 Yukarı Ok"/>
          <p:cNvSpPr/>
          <p:nvPr/>
        </p:nvSpPr>
        <p:spPr>
          <a:xfrm>
            <a:off x="4714876" y="5429264"/>
            <a:ext cx="357190" cy="428628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14 Dikdörtgen"/>
          <p:cNvSpPr/>
          <p:nvPr/>
        </p:nvSpPr>
        <p:spPr>
          <a:xfrm>
            <a:off x="0" y="2071678"/>
            <a:ext cx="1548000" cy="4286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15 Metin kutusu"/>
          <p:cNvSpPr txBox="1"/>
          <p:nvPr/>
        </p:nvSpPr>
        <p:spPr>
          <a:xfrm>
            <a:off x="0" y="204891"/>
            <a:ext cx="1619672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STATISTICAL </a:t>
            </a:r>
            <a:r>
              <a:rPr lang="tr-TR" sz="1050" b="1" dirty="0" err="1" smtClean="0">
                <a:solidFill>
                  <a:schemeClr val="bg1"/>
                </a:solidFill>
                <a:latin typeface="Bell MT" pitchFamily="18" charset="0"/>
              </a:rPr>
              <a:t>and</a:t>
            </a:r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 MACHINE LEARNING APPROACHES </a:t>
            </a:r>
            <a:r>
              <a:rPr lang="tr-TR" sz="1050" b="1" dirty="0" err="1" smtClean="0">
                <a:solidFill>
                  <a:schemeClr val="bg1"/>
                </a:solidFill>
                <a:latin typeface="Bell MT" pitchFamily="18" charset="0"/>
              </a:rPr>
              <a:t>for</a:t>
            </a:r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 </a:t>
            </a:r>
          </a:p>
          <a:p>
            <a:pPr algn="ctr"/>
            <a:r>
              <a:rPr lang="tr-TR" sz="1050" b="1" dirty="0" smtClean="0">
                <a:solidFill>
                  <a:schemeClr val="bg1"/>
                </a:solidFill>
                <a:latin typeface="Bell MT" pitchFamily="18" charset="0"/>
              </a:rPr>
              <a:t>RNA-SEQ DATA</a:t>
            </a:r>
          </a:p>
          <a:p>
            <a:pPr algn="ctr"/>
            <a:endParaRPr lang="tr-TR" sz="1000" b="1" dirty="0" smtClean="0">
              <a:solidFill>
                <a:schemeClr val="bg1"/>
              </a:solidFill>
              <a:latin typeface="Bell MT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ctr"/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/>
            <a:r>
              <a:rPr lang="tr-TR" sz="1000" b="1" dirty="0" smtClean="0">
                <a:solidFill>
                  <a:schemeClr val="bg1"/>
                </a:solidFill>
                <a:latin typeface="Georgia" pitchFamily="18" charset="0"/>
              </a:rPr>
              <a:t>GÖKMEN ZARARSIZ</a:t>
            </a: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INTRODUCTION </a:t>
            </a:r>
            <a:r>
              <a:rPr lang="tr-TR" sz="11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to</a:t>
            </a:r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 RNA-SEQ TECHN.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NORMALIZATION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MODELING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HYPOTHESIS TESTING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CLASSIFICATION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CONCLUSION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r>
              <a:rPr lang="tr-TR" sz="11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18" charset="0"/>
              </a:rPr>
              <a:t>REFERENCES</a:t>
            </a:r>
          </a:p>
          <a:p>
            <a:endParaRPr lang="tr-TR" sz="11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endParaRPr lang="tr-TR" sz="1200" b="1" dirty="0">
              <a:solidFill>
                <a:schemeClr val="accent6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  <p:sp>
        <p:nvSpPr>
          <p:cNvPr id="17" name="16 Dikdörtgen"/>
          <p:cNvSpPr/>
          <p:nvPr/>
        </p:nvSpPr>
        <p:spPr>
          <a:xfrm>
            <a:off x="1571604" y="6407371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smtClean="0"/>
              <a:t>http://www-</a:t>
            </a:r>
            <a:r>
              <a:rPr lang="tr-TR" sz="1400" dirty="0" err="1" smtClean="0"/>
              <a:t>huber</a:t>
            </a:r>
            <a:r>
              <a:rPr lang="tr-TR" sz="1400" dirty="0" smtClean="0"/>
              <a:t>.</a:t>
            </a:r>
            <a:r>
              <a:rPr lang="tr-TR" sz="1400" dirty="0" err="1" smtClean="0"/>
              <a:t>embl</a:t>
            </a:r>
            <a:r>
              <a:rPr lang="tr-TR" sz="1400" dirty="0" smtClean="0"/>
              <a:t>.de/</a:t>
            </a:r>
            <a:r>
              <a:rPr lang="tr-TR" sz="1400" dirty="0" err="1" smtClean="0"/>
              <a:t>users</a:t>
            </a:r>
            <a:r>
              <a:rPr lang="tr-TR" sz="1400" dirty="0" smtClean="0"/>
              <a:t>/</a:t>
            </a:r>
            <a:r>
              <a:rPr lang="tr-TR" sz="1400" dirty="0" err="1" smtClean="0"/>
              <a:t>anders</a:t>
            </a:r>
            <a:r>
              <a:rPr lang="tr-TR" sz="1400" dirty="0" smtClean="0"/>
              <a:t>/</a:t>
            </a:r>
            <a:r>
              <a:rPr lang="tr-TR" sz="1400" dirty="0" err="1" smtClean="0"/>
              <a:t>HTSeq</a:t>
            </a:r>
            <a:r>
              <a:rPr lang="tr-TR" sz="1400" dirty="0" smtClean="0"/>
              <a:t>/</a:t>
            </a:r>
            <a:r>
              <a:rPr lang="tr-TR" sz="1400" dirty="0" err="1" smtClean="0"/>
              <a:t>doc</a:t>
            </a:r>
            <a:r>
              <a:rPr lang="tr-TR" sz="1400" dirty="0" smtClean="0"/>
              <a:t>/</a:t>
            </a:r>
            <a:r>
              <a:rPr lang="tr-TR" sz="1400" dirty="0" err="1" smtClean="0"/>
              <a:t>count</a:t>
            </a:r>
            <a:r>
              <a:rPr lang="tr-TR" sz="1400" dirty="0" smtClean="0"/>
              <a:t>.html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346463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11774</TotalTime>
  <Words>3494</Words>
  <Application>Microsoft Office PowerPoint</Application>
  <PresentationFormat>Ekran Gösterisi (4:3)</PresentationFormat>
  <Paragraphs>1409</Paragraphs>
  <Slides>35</Slides>
  <Notes>35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35</vt:i4>
      </vt:variant>
    </vt:vector>
  </HeadingPairs>
  <TitlesOfParts>
    <vt:vector size="43" baseType="lpstr">
      <vt:lpstr>Arial</vt:lpstr>
      <vt:lpstr>Bell MT</vt:lpstr>
      <vt:lpstr>Calibri</vt:lpstr>
      <vt:lpstr>Georgia</vt:lpstr>
      <vt:lpstr>Lucida Console</vt:lpstr>
      <vt:lpstr>Times New Roman</vt:lpstr>
      <vt:lpstr>Wingdings</vt:lpstr>
      <vt:lpstr>Ofis Teması</vt:lpstr>
      <vt:lpstr>BIOINFORMATICS and ARTIFICIAL INTELLIGENCE</vt:lpstr>
      <vt:lpstr>RNA-SEQ ANALYSIS WORKFLOW</vt:lpstr>
      <vt:lpstr>BIOLOGICAL QUESTION</vt:lpstr>
      <vt:lpstr>EXPERIMENTAL DESIGN</vt:lpstr>
      <vt:lpstr>EXPERIMENTAL PROCESS</vt:lpstr>
      <vt:lpstr>QUALITY ASSESSMENT and FILTERING</vt:lpstr>
      <vt:lpstr>ALIGNMENT</vt:lpstr>
      <vt:lpstr>ALIGNMENT</vt:lpstr>
      <vt:lpstr>FEATURE COUNTING</vt:lpstr>
      <vt:lpstr>MİKROARRAY ve RNA-DİZİLEME VERİLERİ</vt:lpstr>
      <vt:lpstr>RAW RNA-SEQ DATA</vt:lpstr>
      <vt:lpstr>MICROARRAYS &amp; RNA-SEQ</vt:lpstr>
      <vt:lpstr>RNA-SEQ CLASSIFICATION (METHODS)</vt:lpstr>
      <vt:lpstr>RNA-SEQ CLASSIFICATION (SOFTWARES)</vt:lpstr>
      <vt:lpstr>MLSeq PACKAGE</vt:lpstr>
      <vt:lpstr>MLSeq PACKAGE</vt:lpstr>
      <vt:lpstr>RAW RNA-SEQ DATA</vt:lpstr>
      <vt:lpstr>NORMALIZATION</vt:lpstr>
      <vt:lpstr>TRANSFORMATION</vt:lpstr>
      <vt:lpstr>RNA-SEQ CLASSIFIERS</vt:lpstr>
      <vt:lpstr>What can you do with MLSeq 2.0?</vt:lpstr>
      <vt:lpstr>BENCHMARKING RNA-SEQ CLASSIFICATION TOOLS</vt:lpstr>
      <vt:lpstr>MLSeq 2.0 / DATA INPUT</vt:lpstr>
      <vt:lpstr>MLSeq 2.0 / DATA INPUT</vt:lpstr>
      <vt:lpstr>MLSeq 2.0 / CLASSIFY FUNCTION</vt:lpstr>
      <vt:lpstr>MLSeq 2.0 / CLASSIFY FUNCTION</vt:lpstr>
      <vt:lpstr>MLSeq 2.0 / PARAMETER TUNING</vt:lpstr>
      <vt:lpstr>MLSeq 2.0 / PARAMETER TUNING</vt:lpstr>
      <vt:lpstr>MLSeq 2.0 / UPDATE FUNCTION</vt:lpstr>
      <vt:lpstr>MLSeq 2.0 / PREDICTION &amp; PERFORMANCE ASSESSMENT</vt:lpstr>
      <vt:lpstr>MLSeq 2.0 / PREDICTION &amp; PERFORMANCE ASSESSMENT</vt:lpstr>
      <vt:lpstr>MLSeq 2.0 / VARIABLE IMPORTANCE</vt:lpstr>
      <vt:lpstr>MLSeq 2.0 / DIAGNOSTIC BIOMARKER DISCOVERY</vt:lpstr>
      <vt:lpstr>MLSeq 2.0 / DIAGNOSTIC BIOMARKER DISCOVERY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6-18 YAŞ ARASI TÜRK ÇOCUKLARININ AĞIRLIK ÖLÇÜMLERİNE İLİŞKİN ULUSAL REFERANS YÜZDELİK EĞRİLERİNİN OLUŞTURULMASI</dc:title>
  <dc:creator>home</dc:creator>
  <cp:lastModifiedBy>Gökmen Zararsız</cp:lastModifiedBy>
  <cp:revision>2150</cp:revision>
  <dcterms:created xsi:type="dcterms:W3CDTF">2011-08-26T08:49:22Z</dcterms:created>
  <dcterms:modified xsi:type="dcterms:W3CDTF">2022-05-13T11:38:01Z</dcterms:modified>
</cp:coreProperties>
</file>